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90"/>
  </p:notesMasterIdLst>
  <p:sldIdLst>
    <p:sldId id="256" r:id="rId2"/>
    <p:sldId id="462" r:id="rId3"/>
    <p:sldId id="428" r:id="rId4"/>
    <p:sldId id="463" r:id="rId5"/>
    <p:sldId id="464" r:id="rId6"/>
    <p:sldId id="465" r:id="rId7"/>
    <p:sldId id="466" r:id="rId8"/>
    <p:sldId id="590" r:id="rId9"/>
    <p:sldId id="475" r:id="rId10"/>
    <p:sldId id="584" r:id="rId11"/>
    <p:sldId id="585" r:id="rId12"/>
    <p:sldId id="482" r:id="rId13"/>
    <p:sldId id="485" r:id="rId14"/>
    <p:sldId id="486" r:id="rId15"/>
    <p:sldId id="487" r:id="rId16"/>
    <p:sldId id="626" r:id="rId17"/>
    <p:sldId id="469" r:id="rId18"/>
    <p:sldId id="616" r:id="rId19"/>
    <p:sldId id="615" r:id="rId20"/>
    <p:sldId id="625" r:id="rId21"/>
    <p:sldId id="623" r:id="rId22"/>
    <p:sldId id="496" r:id="rId23"/>
    <p:sldId id="627" r:id="rId24"/>
    <p:sldId id="628" r:id="rId25"/>
    <p:sldId id="629" r:id="rId26"/>
    <p:sldId id="631" r:id="rId27"/>
    <p:sldId id="632" r:id="rId28"/>
    <p:sldId id="633" r:id="rId29"/>
    <p:sldId id="634" r:id="rId30"/>
    <p:sldId id="630" r:id="rId31"/>
    <p:sldId id="642" r:id="rId32"/>
    <p:sldId id="643" r:id="rId33"/>
    <p:sldId id="635" r:id="rId34"/>
    <p:sldId id="624" r:id="rId35"/>
    <p:sldId id="636" r:id="rId36"/>
    <p:sldId id="644" r:id="rId37"/>
    <p:sldId id="641" r:id="rId38"/>
    <p:sldId id="645" r:id="rId39"/>
    <p:sldId id="646" r:id="rId40"/>
    <p:sldId id="647" r:id="rId41"/>
    <p:sldId id="639" r:id="rId42"/>
    <p:sldId id="638" r:id="rId43"/>
    <p:sldId id="618" r:id="rId44"/>
    <p:sldId id="650" r:id="rId45"/>
    <p:sldId id="648" r:id="rId46"/>
    <p:sldId id="651" r:id="rId47"/>
    <p:sldId id="619" r:id="rId48"/>
    <p:sldId id="654" r:id="rId49"/>
    <p:sldId id="655" r:id="rId50"/>
    <p:sldId id="652" r:id="rId51"/>
    <p:sldId id="653" r:id="rId52"/>
    <p:sldId id="663" r:id="rId53"/>
    <p:sldId id="620" r:id="rId54"/>
    <p:sldId id="656" r:id="rId55"/>
    <p:sldId id="664" r:id="rId56"/>
    <p:sldId id="665" r:id="rId57"/>
    <p:sldId id="668" r:id="rId58"/>
    <p:sldId id="666" r:id="rId59"/>
    <p:sldId id="667" r:id="rId60"/>
    <p:sldId id="669" r:id="rId61"/>
    <p:sldId id="675" r:id="rId62"/>
    <p:sldId id="670" r:id="rId63"/>
    <p:sldId id="677" r:id="rId64"/>
    <p:sldId id="676" r:id="rId65"/>
    <p:sldId id="671" r:id="rId66"/>
    <p:sldId id="678" r:id="rId67"/>
    <p:sldId id="679" r:id="rId68"/>
    <p:sldId id="680" r:id="rId69"/>
    <p:sldId id="672" r:id="rId70"/>
    <p:sldId id="681" r:id="rId71"/>
    <p:sldId id="682" r:id="rId72"/>
    <p:sldId id="683" r:id="rId73"/>
    <p:sldId id="686" r:id="rId74"/>
    <p:sldId id="685" r:id="rId75"/>
    <p:sldId id="687" r:id="rId76"/>
    <p:sldId id="688" r:id="rId77"/>
    <p:sldId id="689" r:id="rId78"/>
    <p:sldId id="604" r:id="rId79"/>
    <p:sldId id="605" r:id="rId80"/>
    <p:sldId id="606" r:id="rId81"/>
    <p:sldId id="609" r:id="rId82"/>
    <p:sldId id="608" r:id="rId83"/>
    <p:sldId id="610" r:id="rId84"/>
    <p:sldId id="611" r:id="rId85"/>
    <p:sldId id="612" r:id="rId86"/>
    <p:sldId id="613" r:id="rId87"/>
    <p:sldId id="614" r:id="rId88"/>
    <p:sldId id="573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FF00"/>
    <a:srgbClr val="FF0066"/>
    <a:srgbClr val="66CCFF"/>
    <a:srgbClr val="FF3399"/>
    <a:srgbClr val="CC0066"/>
    <a:srgbClr val="660066"/>
    <a:srgbClr val="800080"/>
    <a:srgbClr val="9B2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 autoAdjust="0"/>
    <p:restoredTop sz="86348" autoAdjust="0"/>
  </p:normalViewPr>
  <p:slideViewPr>
    <p:cSldViewPr>
      <p:cViewPr varScale="1">
        <p:scale>
          <a:sx n="72" d="100"/>
          <a:sy n="72" d="100"/>
        </p:scale>
        <p:origin x="13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807C85-D17E-4A64-80AE-88C7D00D66F5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D67B3E-E768-46D1-AAB6-E1182E9D8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6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25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25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0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8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9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1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0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6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6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99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9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32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5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4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0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2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7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7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3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41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62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8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06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7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63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4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467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2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2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35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59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69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0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514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17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79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2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9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21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75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3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91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57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18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01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58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36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29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20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188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793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55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32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331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64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98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874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81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51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22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3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06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934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94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46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00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7B3E-E768-46D1-AAB6-E1182E9D81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148840"/>
            <a:ext cx="6858000" cy="1371601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199" y="4809602"/>
            <a:ext cx="6844629" cy="84824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DED31D60-BEFD-4EEB-8412-35BF87E12AE9}" type="datetime1">
              <a:rPr lang="en-US" smtClean="0"/>
              <a:pPr/>
              <a:t>9/20/2014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2076305"/>
            <a:ext cx="7315200" cy="14955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786322"/>
            <a:ext cx="7300938" cy="947728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076305"/>
            <a:ext cx="228600" cy="14955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786322"/>
            <a:ext cx="228576" cy="947728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973F-1D8E-48E0-983B-C6B0762AE852}" type="datetime1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F8B4BC3C-553A-47B5-9C72-AA32B502E3E8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66EE313A-708C-41AF-9246-83873EDA5729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B185-B6E8-4948-A286-62A27DFC4CF1}" type="datetime1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5BA5-1602-475F-9D97-36E2AD10311C}" type="datetime1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CE1B2F37-DA22-4E36-9198-9338FC81679B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CE1B2F37-DA22-4E36-9198-9338FC81679B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15008" y="1219200"/>
            <a:ext cx="2971792" cy="4937760"/>
          </a:xfrm>
        </p:spPr>
        <p:txBody>
          <a:bodyPr>
            <a:normAutofit/>
          </a:bodyPr>
          <a:lstStyle>
            <a:lvl1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 sz="1800"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357158" y="1214438"/>
            <a:ext cx="5312664" cy="3785616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7158" y="5143515"/>
            <a:ext cx="4857750" cy="571501"/>
          </a:xfrm>
        </p:spPr>
        <p:txBody>
          <a:bodyPr>
            <a:normAutofit/>
          </a:bodyPr>
          <a:lstStyle>
            <a:lvl1pPr algn="ctr">
              <a:buNone/>
              <a:defRPr sz="14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pPr lvl="0"/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Graphic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2F37-DA22-4E36-9198-9338FC81679B}" type="datetime1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>
            <a:normAutofit/>
          </a:bodyPr>
          <a:lstStyle>
            <a:lvl1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 sz="1800"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 sz="1800"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357158" y="1214438"/>
            <a:ext cx="4071966" cy="4920615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0E1A-BDB5-4176-92FC-E3F4ED7A0C0A}" type="datetime1">
              <a:rPr lang="en-US" smtClean="0"/>
              <a:pPr/>
              <a:t>9/20/2014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ctr" anchorCtr="0"/>
          <a:lstStyle>
            <a:lvl1pPr algn="r">
              <a:buNone/>
              <a:defRPr sz="3200" b="0" cap="none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B7EFF697-49DD-4471-B582-8434B6694A22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FD7BFF96-2F1E-4D78-8CE3-E2E4F29C58B7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6A5AAEE-1263-4C53-A25B-1591CE1AC831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  <a:lvl2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2pPr>
            <a:lvl3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3pPr>
            <a:lvl4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4pPr>
            <a:lvl5pPr>
              <a:defRPr>
                <a:solidFill>
                  <a:schemeClr val="tx1"/>
                </a:solidFill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4B1ACC5-05F0-4E45-B016-3FA278C606C3}" type="datetime1">
              <a:rPr lang="en-US" smtClean="0"/>
              <a:pPr/>
              <a:t>9/20/2014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ris SIL Compact" pitchFamily="2" charset="0"/>
                <a:ea typeface="Charis SIL Compact" pitchFamily="2" charset="0"/>
                <a:cs typeface="Charis SIL Compact" pitchFamily="2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3C0E1A-BDB5-4176-92FC-E3F4ED7A0C0A}" type="datetime1">
              <a:rPr lang="en-US" smtClean="0"/>
              <a:pPr/>
              <a:t>9/20/2014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7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tabLst>
          <a:tab pos="8001000" algn="r"/>
        </a:tabLst>
        <a:defRPr kumimoji="0" sz="2800" b="1" kern="1200">
          <a:solidFill>
            <a:srgbClr val="0070C0"/>
          </a:solidFill>
          <a:latin typeface="Charis SIL Compact" pitchFamily="2" charset="0"/>
          <a:ea typeface="Charis SIL Compact" pitchFamily="2" charset="0"/>
          <a:cs typeface="Charis SIL Compact" pitchFamily="2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haris SIL Compact" pitchFamily="2" charset="0"/>
          <a:ea typeface="Charis SIL Compact" pitchFamily="2" charset="0"/>
          <a:cs typeface="Charis SIL Compact" pitchFamily="2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haris SIL Compact" pitchFamily="2" charset="0"/>
          <a:ea typeface="Charis SIL Compact" pitchFamily="2" charset="0"/>
          <a:cs typeface="Charis SIL Compact" pitchFamily="2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haris SIL Compact" pitchFamily="2" charset="0"/>
          <a:ea typeface="Charis SIL Compact" pitchFamily="2" charset="0"/>
          <a:cs typeface="Charis SIL Compact" pitchFamily="2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haris SIL Compact" pitchFamily="2" charset="0"/>
          <a:ea typeface="Charis SIL Compact" pitchFamily="2" charset="0"/>
          <a:cs typeface="Charis SIL Compact" pitchFamily="2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haris SIL Compact" pitchFamily="2" charset="0"/>
          <a:ea typeface="Charis SIL Compact" pitchFamily="2" charset="0"/>
          <a:cs typeface="Charis SIL Compact" pitchFamily="2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a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ripts.sil.org/DoulosSIL_download" TargetMode="External"/><Relationship Id="rId5" Type="http://schemas.openxmlformats.org/officeDocument/2006/relationships/hyperlink" Target="http://scripts.sil.org/CharisSIL_download" TargetMode="External"/><Relationship Id="rId4" Type="http://schemas.openxmlformats.org/officeDocument/2006/relationships/hyperlink" Target="http://sadowsky.cl/lenz-es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sadowsky.cl/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Medición de fenómenos fonéticos con Praat</a:t>
            </a:r>
            <a:br>
              <a:rPr lang="es-CL" dirty="0" smtClean="0"/>
            </a:br>
            <a:r>
              <a:rPr lang="es-CL" sz="2000" b="0" i="1" dirty="0" smtClean="0"/>
              <a:t>Versión 1 – Junio de 2014</a:t>
            </a:r>
            <a:endParaRPr lang="es-CL" sz="2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Dr. Scott Sadowsky</a:t>
            </a:r>
          </a:p>
          <a:p>
            <a:r>
              <a:rPr lang="es-CL" dirty="0" smtClean="0"/>
              <a:t>s </a:t>
            </a:r>
            <a:r>
              <a:rPr lang="es-CL" dirty="0" err="1" smtClean="0"/>
              <a:t>s</a:t>
            </a:r>
            <a:r>
              <a:rPr lang="es-CL" dirty="0" smtClean="0"/>
              <a:t> a d o w s k y @ g m a i l · c o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736" y="28572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Universidad de La Frontera</a:t>
            </a:r>
          </a:p>
          <a:p>
            <a:pPr algn="r"/>
            <a:r>
              <a:rPr lang="en-US" sz="1400" dirty="0" smtClean="0">
                <a:latin typeface="+mj-lt"/>
              </a:rPr>
              <a:t>Temuco, Chile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21508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Creative Commons Attribution-Noncommercial-Share Alike 3.0 United States License</a:t>
            </a:r>
            <a:endParaRPr lang="es-CL" sz="1000" dirty="0"/>
          </a:p>
        </p:txBody>
      </p:sp>
      <p:pic>
        <p:nvPicPr>
          <p:cNvPr id="7" name="Picture 6" descr="CCAttNCSA30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6215082"/>
            <a:ext cx="1117460" cy="393651"/>
          </a:xfrm>
          <a:prstGeom prst="rect">
            <a:avLst/>
          </a:prstGeom>
        </p:spPr>
      </p:pic>
      <p:pic>
        <p:nvPicPr>
          <p:cNvPr id="8" name="Picture 7" descr="logo-on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1" y="260648"/>
            <a:ext cx="1601739" cy="13681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Crear el </a:t>
            </a:r>
            <a:r>
              <a:rPr lang="es-CL" dirty="0" err="1" smtClean="0"/>
              <a:t>text</a:t>
            </a:r>
            <a:r>
              <a:rPr lang="es-CL" dirty="0" smtClean="0"/>
              <a:t> grid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el </a:t>
            </a:r>
            <a:r>
              <a:rPr lang="es-CL" dirty="0" err="1"/>
              <a:t>text</a:t>
            </a:r>
            <a:r>
              <a:rPr lang="es-CL" dirty="0"/>
              <a:t> grid en Praat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Selecciona el objeto </a:t>
            </a:r>
            <a:r>
              <a:rPr lang="es-CL" sz="2400" i="1" dirty="0" smtClean="0"/>
              <a:t>LongSound</a:t>
            </a:r>
            <a:r>
              <a:rPr lang="es-CL" sz="2400" dirty="0" smtClean="0"/>
              <a:t> en la columna izquierda.</a:t>
            </a:r>
          </a:p>
          <a:p>
            <a:endParaRPr lang="es-CL" sz="2400" dirty="0" smtClean="0"/>
          </a:p>
          <a:p>
            <a:r>
              <a:rPr lang="es-CL" sz="2400" dirty="0" smtClean="0"/>
              <a:t>Pulsa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Annotate</a:t>
            </a:r>
            <a:r>
              <a:rPr lang="es-CL" sz="2400" i="1" dirty="0" smtClean="0">
                <a:solidFill>
                  <a:srgbClr val="006600"/>
                </a:solidFill>
              </a:rPr>
              <a:t>-</a:t>
            </a:r>
            <a:r>
              <a:rPr lang="es-CL" sz="2400" dirty="0" smtClean="0"/>
              <a:t> en la columna derecha.</a:t>
            </a:r>
          </a:p>
          <a:p>
            <a:endParaRPr lang="es-CL" sz="2400" dirty="0" smtClean="0"/>
          </a:p>
          <a:p>
            <a:r>
              <a:rPr lang="es-CL" sz="2400" dirty="0" smtClean="0"/>
              <a:t>En el menú que aparece, selecciona </a:t>
            </a:r>
            <a:r>
              <a:rPr lang="es-CL" sz="2400" i="1" dirty="0" err="1" smtClean="0">
                <a:solidFill>
                  <a:srgbClr val="006600"/>
                </a:solidFill>
              </a:rPr>
              <a:t>To</a:t>
            </a:r>
            <a:r>
              <a:rPr lang="es-CL" sz="2400" i="1" dirty="0" smtClean="0">
                <a:solidFill>
                  <a:srgbClr val="006600"/>
                </a:solidFill>
              </a:rPr>
              <a:t> TextGrid…</a:t>
            </a:r>
            <a:endParaRPr lang="es-CL" sz="2400" i="1" dirty="0">
              <a:solidFill>
                <a:srgbClr val="006600"/>
              </a:solidFill>
            </a:endParaRPr>
          </a:p>
        </p:txBody>
      </p:sp>
      <p:pic>
        <p:nvPicPr>
          <p:cNvPr id="7" name="Picture Placeholder 6" descr="annotate-to-textgrid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57159" y="1216152"/>
            <a:ext cx="3710873" cy="492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el </a:t>
            </a:r>
            <a:r>
              <a:rPr lang="es-CL" dirty="0" err="1"/>
              <a:t>text</a:t>
            </a:r>
            <a:r>
              <a:rPr lang="es-CL" dirty="0"/>
              <a:t> grid en Praat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28596" y="3286124"/>
            <a:ext cx="8258204" cy="2870836"/>
          </a:xfrm>
        </p:spPr>
        <p:txBody>
          <a:bodyPr>
            <a:noAutofit/>
          </a:bodyPr>
          <a:lstStyle/>
          <a:p>
            <a:r>
              <a:rPr lang="es-CL" sz="2400" dirty="0" smtClean="0"/>
              <a:t>Ingresa lo siguiente en el primer campo:</a:t>
            </a:r>
          </a:p>
          <a:p>
            <a:endParaRPr lang="es-CL" sz="2400" dirty="0" smtClean="0"/>
          </a:p>
          <a:p>
            <a:pPr marL="0" indent="0" algn="ctr">
              <a:buNone/>
            </a:pP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ortográfica fonética-1 fonética-2 F0 F1 F2 intensidad jitter shimmer centro-gravedad</a:t>
            </a:r>
          </a:p>
          <a:p>
            <a:endParaRPr lang="es-CL" sz="2400" dirty="0" smtClean="0"/>
          </a:p>
          <a:p>
            <a:r>
              <a:rPr lang="es-CL" sz="2400" dirty="0" smtClean="0"/>
              <a:t>Deja el segundo campo vacío.</a:t>
            </a:r>
          </a:p>
          <a:p>
            <a:r>
              <a:rPr lang="es-CL" sz="2400" dirty="0" smtClean="0"/>
              <a:t>Haz clic en </a:t>
            </a:r>
            <a:r>
              <a:rPr lang="es-CL" sz="2400" i="1" dirty="0" smtClean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3157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el </a:t>
            </a:r>
            <a:r>
              <a:rPr lang="es-CL" dirty="0" err="1"/>
              <a:t>text</a:t>
            </a:r>
            <a:r>
              <a:rPr lang="es-CL" dirty="0"/>
              <a:t> grid en Praat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Ahora aparece un nuevo objeto en la ventana de objetos de Praat.</a:t>
            </a:r>
          </a:p>
          <a:p>
            <a:endParaRPr lang="es-CL" sz="2400" dirty="0" smtClean="0"/>
          </a:p>
          <a:p>
            <a:r>
              <a:rPr lang="es-CL" sz="2400" dirty="0" smtClean="0"/>
              <a:t>Este objeto lleva de prefijo </a:t>
            </a:r>
            <a:r>
              <a:rPr lang="es-CL" sz="2400" i="1" dirty="0" smtClean="0"/>
              <a:t>TextGrid</a:t>
            </a:r>
            <a:r>
              <a:rPr lang="es-CL" sz="2400" dirty="0" smtClean="0"/>
              <a:t>, y tiene el mismo nombre que el archivo de audio.</a:t>
            </a:r>
            <a:endParaRPr lang="es-CL" sz="2400" dirty="0"/>
          </a:p>
        </p:txBody>
      </p:sp>
      <p:pic>
        <p:nvPicPr>
          <p:cNvPr id="11" name="Picture Placeholder 10" descr="object-window--newly-created-tg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6152"/>
            <a:ext cx="3703668" cy="49286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el </a:t>
            </a:r>
            <a:r>
              <a:rPr lang="es-CL" dirty="0" err="1"/>
              <a:t>text</a:t>
            </a:r>
            <a:r>
              <a:rPr lang="es-CL" dirty="0"/>
              <a:t> grid en Praat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392488" cy="5090120"/>
          </a:xfrm>
        </p:spPr>
        <p:txBody>
          <a:bodyPr>
            <a:noAutofit/>
          </a:bodyPr>
          <a:lstStyle/>
          <a:p>
            <a:r>
              <a:rPr lang="es-CL" sz="2200" dirty="0" smtClean="0"/>
              <a:t>Para abrir el archivo de audio junto con el </a:t>
            </a:r>
            <a:r>
              <a:rPr lang="es-CL" sz="2200" dirty="0" err="1" smtClean="0"/>
              <a:t>text</a:t>
            </a:r>
            <a:r>
              <a:rPr lang="es-CL" sz="2200" dirty="0" smtClean="0"/>
              <a:t> </a:t>
            </a:r>
            <a:r>
              <a:rPr lang="es-CL" sz="2200" dirty="0" err="1" smtClean="0"/>
              <a:t>grid</a:t>
            </a:r>
            <a:r>
              <a:rPr lang="es-CL" sz="2200" dirty="0" smtClean="0"/>
              <a:t>:</a:t>
            </a:r>
          </a:p>
          <a:p>
            <a:pPr lvl="1"/>
            <a:r>
              <a:rPr lang="es-CL" sz="2200" b="1" dirty="0" smtClean="0"/>
              <a:t>Selecciona el objeto </a:t>
            </a:r>
            <a:r>
              <a:rPr lang="es-CL" sz="2200" b="1" i="1" dirty="0" smtClean="0"/>
              <a:t>LongSound</a:t>
            </a:r>
            <a:r>
              <a:rPr lang="es-CL" sz="2200" b="1" dirty="0" smtClean="0"/>
              <a:t> y </a:t>
            </a:r>
            <a:r>
              <a:rPr lang="es-CL" sz="2200" b="1" u="sng" dirty="0" smtClean="0"/>
              <a:t>también</a:t>
            </a:r>
            <a:r>
              <a:rPr lang="es-CL" sz="2200" b="1" dirty="0" smtClean="0"/>
              <a:t> el objeto </a:t>
            </a:r>
            <a:r>
              <a:rPr lang="es-CL" sz="2200" b="1" i="1" dirty="0" smtClean="0"/>
              <a:t>TextGrid</a:t>
            </a:r>
            <a:r>
              <a:rPr lang="es-CL" sz="2200" b="1" dirty="0" smtClean="0"/>
              <a:t> </a:t>
            </a:r>
            <a:r>
              <a:rPr lang="es-CL" sz="2200" dirty="0" smtClean="0"/>
              <a:t>en la columna de la izquierda. Hay dos maneras de hacerlo:</a:t>
            </a:r>
          </a:p>
          <a:p>
            <a:pPr lvl="2"/>
            <a:r>
              <a:rPr lang="es-CL" sz="1600" dirty="0" smtClean="0"/>
              <a:t>Hacer clic en el primer objeto, luego pulsar CTRL y (sin soltar esta tecla) hacer clic en el segundo objeto.</a:t>
            </a:r>
          </a:p>
          <a:p>
            <a:pPr lvl="2"/>
            <a:r>
              <a:rPr lang="es-CL" sz="1600" dirty="0" smtClean="0"/>
              <a:t>Hacer clic en el primer objeto y, sin soltar el botón del mouse, arrastrar el puntero hasta el segundo objeto.</a:t>
            </a:r>
          </a:p>
          <a:p>
            <a:pPr lvl="1"/>
            <a:r>
              <a:rPr lang="es-CL" sz="2200" b="1" dirty="0" smtClean="0"/>
              <a:t>Pulsa el botón </a:t>
            </a:r>
            <a:r>
              <a:rPr lang="es-CL" sz="2200" b="1" i="1" dirty="0" smtClean="0">
                <a:solidFill>
                  <a:srgbClr val="006600"/>
                </a:solidFill>
              </a:rPr>
              <a:t>View &amp; </a:t>
            </a:r>
            <a:r>
              <a:rPr lang="es-CL" sz="2200" b="1" i="1" dirty="0" err="1" smtClean="0">
                <a:solidFill>
                  <a:srgbClr val="006600"/>
                </a:solidFill>
              </a:rPr>
              <a:t>Edit</a:t>
            </a:r>
            <a:r>
              <a:rPr lang="es-CL" sz="2200" b="1" dirty="0" smtClean="0"/>
              <a:t> en la columna derecha.</a:t>
            </a:r>
          </a:p>
        </p:txBody>
      </p:sp>
      <p:pic>
        <p:nvPicPr>
          <p:cNvPr id="7" name="Picture Placeholder 6" descr="090-Select-WAV&amp;TG-Edit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20456"/>
            <a:ext cx="3714775" cy="494339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el </a:t>
            </a:r>
            <a:r>
              <a:rPr lang="es-CL" dirty="0" err="1"/>
              <a:t>text</a:t>
            </a:r>
            <a:r>
              <a:rPr lang="es-CL" dirty="0"/>
              <a:t> grid en Praat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9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Transcripción ortográfica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Finalmente, resetea los distintos análisis, seleccionando sólo el espectrograma.</a:t>
            </a:r>
          </a:p>
          <a:p>
            <a:r>
              <a:rPr lang="es-CL" sz="2400" i="1" dirty="0" smtClean="0">
                <a:solidFill>
                  <a:srgbClr val="006600"/>
                </a:solidFill>
              </a:rPr>
              <a:t>View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</a:t>
            </a:r>
            <a:r>
              <a:rPr lang="es-CL" sz="2400" i="1" dirty="0" err="1" smtClean="0">
                <a:solidFill>
                  <a:srgbClr val="006600"/>
                </a:solidFill>
              </a:rPr>
              <a:t>Analyses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  <a:endParaRPr lang="es-CL" sz="2400" dirty="0" smtClean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04456" cy="22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7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Transcripción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Transcripción ortográfica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Elige un enunciado.</a:t>
            </a:r>
          </a:p>
          <a:p>
            <a:r>
              <a:rPr lang="es-CL" sz="2400" dirty="0" smtClean="0"/>
              <a:t>Crea un segmento que abarque el enunciado en todos los tiers (</a:t>
            </a:r>
            <a:r>
              <a:rPr lang="es-CL" sz="2400" b="1" dirty="0" smtClean="0">
                <a:solidFill>
                  <a:srgbClr val="0000FF"/>
                </a:solidFill>
              </a:rPr>
              <a:t>CTRL</a:t>
            </a:r>
            <a:r>
              <a:rPr lang="es-CL" sz="2400" dirty="0" smtClean="0"/>
              <a:t>+</a:t>
            </a:r>
            <a:r>
              <a:rPr lang="es-CL" sz="2400" b="1" dirty="0" smtClean="0">
                <a:solidFill>
                  <a:srgbClr val="0000FF"/>
                </a:solidFill>
              </a:rPr>
              <a:t>F9</a:t>
            </a:r>
            <a:r>
              <a:rPr lang="es-CL" sz="2400" dirty="0" smtClean="0"/>
              <a:t>).</a:t>
            </a:r>
          </a:p>
          <a:p>
            <a:r>
              <a:rPr lang="es-CL" sz="2400" dirty="0" smtClean="0"/>
              <a:t>Expande el segmento para que ocupe toda la pantalla (</a:t>
            </a:r>
            <a:r>
              <a:rPr lang="es-CL" sz="2400" b="1" dirty="0" err="1" smtClean="0">
                <a:solidFill>
                  <a:srgbClr val="0000FF"/>
                </a:solidFill>
              </a:rPr>
              <a:t>CTRL</a:t>
            </a:r>
            <a:r>
              <a:rPr lang="es-CL" sz="2400" dirty="0" err="1" smtClean="0"/>
              <a:t>+</a:t>
            </a:r>
            <a:r>
              <a:rPr lang="es-CL" sz="2400" b="1" dirty="0" err="1" smtClean="0">
                <a:solidFill>
                  <a:srgbClr val="0000FF"/>
                </a:solidFill>
              </a:rPr>
              <a:t>N</a:t>
            </a:r>
            <a:r>
              <a:rPr lang="es-CL" sz="2400" dirty="0" smtClean="0"/>
              <a:t>)</a:t>
            </a:r>
          </a:p>
          <a:p>
            <a:r>
              <a:rPr lang="es-CL" sz="2400" dirty="0" smtClean="0"/>
              <a:t>Transcribe el enunciado ortográficamente en el tier 1 (</a:t>
            </a:r>
            <a:r>
              <a:rPr lang="es-CL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ortográfica</a:t>
            </a:r>
            <a:r>
              <a:rPr lang="es-CL" sz="2400" dirty="0" smtClean="0"/>
              <a:t>).</a:t>
            </a:r>
          </a:p>
          <a:p>
            <a:endParaRPr lang="es-CL" sz="2400" dirty="0" smtClean="0"/>
          </a:p>
        </p:txBody>
      </p:sp>
      <p:pic>
        <p:nvPicPr>
          <p:cNvPr id="3083" name="Picture 1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" b="13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71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Transcripción fonética 1 (nivel de palabra)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Segmenta el enunciado a nivel de </a:t>
            </a:r>
            <a:r>
              <a:rPr lang="es-CL" sz="2400" u="sng" dirty="0" smtClean="0"/>
              <a:t>palabra</a:t>
            </a:r>
            <a:r>
              <a:rPr lang="es-CL" sz="2400" dirty="0" smtClean="0"/>
              <a:t> en el tier 2, 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fonética-1</a:t>
            </a:r>
            <a:r>
              <a:rPr lang="es-CL" sz="2400" dirty="0" smtClean="0"/>
              <a:t>. </a:t>
            </a:r>
            <a:endParaRPr lang="es-CL" sz="2400" b="1" dirty="0" smtClean="0"/>
          </a:p>
          <a:p>
            <a:r>
              <a:rPr lang="es-CL" sz="2400" dirty="0" smtClean="0"/>
              <a:t>Transcribe cada palabra fonéticamente en este mismo tier (usando Lenz u otro programa).</a:t>
            </a:r>
          </a:p>
          <a:p>
            <a:endParaRPr lang="es-CL" sz="2400" dirty="0" smtClean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r="116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65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¿Qué vamos a hacer?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Transcripción fonética 2 (nivel de fono)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Expande la palabra “mucho” para que ocupe toda la ventana.</a:t>
            </a:r>
          </a:p>
          <a:p>
            <a:r>
              <a:rPr lang="es-CL" sz="2400" dirty="0" smtClean="0"/>
              <a:t>Segmenta la palabra “mucho” a nivel de </a:t>
            </a:r>
            <a:r>
              <a:rPr lang="es-CL" sz="2400" u="sng" dirty="0" smtClean="0"/>
              <a:t>fono</a:t>
            </a:r>
            <a:r>
              <a:rPr lang="es-CL" sz="2400" dirty="0" smtClean="0"/>
              <a:t> en el tier 3, 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fonética-2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Coloca la [o] con fonación modal en un segmento, y la [o̰] </a:t>
            </a:r>
            <a:r>
              <a:rPr lang="es-CL" sz="2400" dirty="0" err="1" smtClean="0"/>
              <a:t>laringealizada</a:t>
            </a:r>
            <a:r>
              <a:rPr lang="es-CL" sz="2400" dirty="0" smtClean="0"/>
              <a:t> en otro.</a:t>
            </a:r>
          </a:p>
          <a:p>
            <a:r>
              <a:rPr lang="es-CL" sz="2400" dirty="0"/>
              <a:t>Transcribe cada fono fonéticamente.</a:t>
            </a:r>
          </a:p>
          <a:p>
            <a:endParaRPr lang="es-CL" sz="24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14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06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Medición del tono fundamental (F0)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3557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 lnSpcReduction="10000"/>
          </a:bodyPr>
          <a:lstStyle/>
          <a:p>
            <a:r>
              <a:rPr lang="es-CL" sz="2400" b="1" dirty="0" smtClean="0"/>
              <a:t>Resetea la configuración del análisis del tono fundamental.</a:t>
            </a:r>
          </a:p>
          <a:p>
            <a:pPr lvl="1"/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dirty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</a:t>
            </a:r>
            <a:r>
              <a:rPr lang="es-CL" sz="2400" dirty="0" smtClean="0"/>
              <a:t>en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Standards</a:t>
            </a:r>
            <a:r>
              <a:rPr lang="es-CL" sz="2400" dirty="0"/>
              <a:t> </a:t>
            </a:r>
            <a:r>
              <a:rPr lang="es-CL" sz="2400" dirty="0" smtClean="0"/>
              <a:t>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</a:p>
          <a:p>
            <a:pPr lvl="1"/>
            <a:r>
              <a:rPr lang="es-CL" sz="2400" i="1" dirty="0">
                <a:solidFill>
                  <a:srgbClr val="006600"/>
                </a:solidFill>
              </a:rPr>
              <a:t>Pitch </a:t>
            </a:r>
            <a:r>
              <a:rPr lang="es-CL" sz="2400" dirty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Advanced</a:t>
            </a:r>
            <a:r>
              <a:rPr lang="es-CL" sz="2400" i="1" dirty="0" smtClean="0">
                <a:solidFill>
                  <a:srgbClr val="006600"/>
                </a:solidFill>
              </a:rPr>
              <a:t> Pitch </a:t>
            </a:r>
            <a:r>
              <a:rPr lang="es-CL" sz="2400" i="1" dirty="0" err="1">
                <a:solidFill>
                  <a:srgbClr val="006600"/>
                </a:solidFill>
              </a:rPr>
              <a:t>Settings</a:t>
            </a:r>
            <a:r>
              <a:rPr lang="es-CL" sz="2400" i="1" dirty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en el botón </a:t>
            </a:r>
            <a:r>
              <a:rPr lang="es-CL" sz="2400" i="1" dirty="0" err="1">
                <a:solidFill>
                  <a:srgbClr val="006600"/>
                </a:solidFill>
              </a:rPr>
              <a:t>Standards</a:t>
            </a:r>
            <a:r>
              <a:rPr lang="es-CL" sz="2400" dirty="0"/>
              <a:t> 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endParaRPr lang="es-CL" sz="2400" dirty="0" smtClean="0"/>
          </a:p>
          <a:p>
            <a:r>
              <a:rPr lang="es-CL" sz="2400" b="1" dirty="0" smtClean="0"/>
              <a:t>Activa en análisis del tono fundamental.</a:t>
            </a:r>
          </a:p>
          <a:p>
            <a:pPr lvl="1"/>
            <a:r>
              <a:rPr lang="es-CL" sz="2400" i="1" dirty="0">
                <a:solidFill>
                  <a:srgbClr val="006600"/>
                </a:solidFill>
              </a:rPr>
              <a:t>Pitch </a:t>
            </a:r>
            <a:r>
              <a:rPr lang="es-CL" sz="2400" dirty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Pitch…</a:t>
            </a:r>
            <a:endParaRPr lang="es-CL" sz="2400" i="1" dirty="0">
              <a:solidFill>
                <a:srgbClr val="006600"/>
              </a:solidFill>
            </a:endParaRPr>
          </a:p>
          <a:p>
            <a:r>
              <a:rPr lang="es-CL" sz="2400" dirty="0" smtClean="0"/>
              <a:t>Ahora se ve una línea azul en el espectrograma. Ésta representa el tono fundamental o F0.</a:t>
            </a:r>
            <a:endParaRPr lang="es-CL" sz="2400" dirty="0"/>
          </a:p>
          <a:p>
            <a:endParaRPr lang="es-CL" sz="2400" dirty="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96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Al activarse el análisis del tono fundamental, aparecen tres frecuencias (en Hz) a la derecha del espectrograma.</a:t>
            </a:r>
          </a:p>
          <a:p>
            <a:pPr lvl="1"/>
            <a:r>
              <a:rPr lang="es-CL" sz="2400" b="1" dirty="0" smtClean="0"/>
              <a:t>Frecuencia máxima </a:t>
            </a:r>
            <a:r>
              <a:rPr lang="es-CL" sz="2400" dirty="0" smtClean="0"/>
              <a:t>(500 Hz aquí).</a:t>
            </a:r>
          </a:p>
          <a:p>
            <a:pPr lvl="1"/>
            <a:r>
              <a:rPr lang="es-CL" sz="2400" b="1" dirty="0" smtClean="0"/>
              <a:t>Frecuencia de lo seleccionado </a:t>
            </a:r>
            <a:r>
              <a:rPr lang="es-CL" sz="2400" dirty="0" smtClean="0"/>
              <a:t>(291,6 Hz en este caso). Si se selecciona un período de tiempo, este valor es el promedio.</a:t>
            </a:r>
          </a:p>
          <a:p>
            <a:pPr lvl="1"/>
            <a:r>
              <a:rPr lang="es-CL" sz="2400" b="1" dirty="0" smtClean="0"/>
              <a:t>Frecuencia mínima</a:t>
            </a:r>
            <a:r>
              <a:rPr lang="es-CL" sz="2400" dirty="0" smtClean="0"/>
              <a:t> (75 Hz aquí).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6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5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Las frecuencias máxima y mínima determinan el rango en el cual Praat busca el F0.</a:t>
            </a:r>
          </a:p>
          <a:p>
            <a:r>
              <a:rPr lang="es-CL" sz="2400" dirty="0"/>
              <a:t>S</a:t>
            </a:r>
            <a:r>
              <a:rPr lang="es-CL" sz="2400" dirty="0" smtClean="0"/>
              <a:t>e configuran en </a:t>
            </a:r>
            <a:r>
              <a:rPr lang="es-CL" sz="2400" i="1" dirty="0">
                <a:solidFill>
                  <a:srgbClr val="006600"/>
                </a:solidFill>
              </a:rPr>
              <a:t>Pitch </a:t>
            </a:r>
            <a:r>
              <a:rPr lang="es-CL" sz="2400" dirty="0"/>
              <a:t>| </a:t>
            </a:r>
            <a:r>
              <a:rPr lang="es-CL" sz="2400" i="1" dirty="0">
                <a:solidFill>
                  <a:srgbClr val="006600"/>
                </a:solidFill>
              </a:rPr>
              <a:t>Pitch </a:t>
            </a:r>
            <a:r>
              <a:rPr lang="es-CL" sz="2400" i="1" dirty="0" err="1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>
                <a:solidFill>
                  <a:srgbClr val="006600"/>
                </a:solidFill>
              </a:rPr>
              <a:t>Pitch </a:t>
            </a:r>
            <a:r>
              <a:rPr lang="es-CL" sz="2400" i="1" dirty="0" err="1" smtClean="0">
                <a:solidFill>
                  <a:srgbClr val="006600"/>
                </a:solidFill>
              </a:rPr>
              <a:t>Range</a:t>
            </a:r>
            <a:r>
              <a:rPr lang="es-CL" sz="2400" i="1" dirty="0" smtClean="0">
                <a:solidFill>
                  <a:srgbClr val="006600"/>
                </a:solidFill>
              </a:rPr>
              <a:t> (Hz)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Al trabajar con niños o personas con la voz muy aguda, es necesario aumentar la frecuencia máxima.</a:t>
            </a:r>
          </a:p>
          <a:p>
            <a:r>
              <a:rPr lang="es-CL" sz="2400" dirty="0" smtClean="0"/>
              <a:t>Al trabajar con voces muy graves, hay que bajar la frecuencia mínima.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6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03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Para hacer más visibles las diferencias en F0 en este ejemplo, usemos 200 Hz como frecuencia mínima y 350 Hz como frecuencia máxima.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88" y="3140968"/>
            <a:ext cx="42105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r="116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806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F0?</a:t>
            </a:r>
          </a:p>
          <a:p>
            <a:r>
              <a:rPr lang="es-CL" sz="2400" b="1" dirty="0" smtClean="0"/>
              <a:t>Opción 1</a:t>
            </a:r>
            <a:endParaRPr lang="es-CL" sz="2400" b="1" dirty="0"/>
          </a:p>
          <a:p>
            <a:pPr lvl="1"/>
            <a:r>
              <a:rPr lang="es-CL" sz="2400" dirty="0" smtClean="0"/>
              <a:t>Hacer clic en el centro del fono cuyo F0 se quiere medir.</a:t>
            </a:r>
          </a:p>
          <a:p>
            <a:pPr lvl="1"/>
            <a:r>
              <a:rPr lang="es-CL" sz="2400" dirty="0" smtClean="0"/>
              <a:t>Anotar el valor de la frecuencia seleccionada que figura en azul, a la derecha del espectrograma (263,6 Hz).</a:t>
            </a:r>
          </a:p>
          <a:p>
            <a:pPr lvl="1"/>
            <a:r>
              <a:rPr lang="es-CL" sz="2400" dirty="0" smtClean="0"/>
              <a:t>Esto mide sólo el F0 del instante seleccionado.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r="94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02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F0?</a:t>
            </a:r>
          </a:p>
          <a:p>
            <a:r>
              <a:rPr lang="es-CL" sz="2400" b="1" dirty="0" smtClean="0"/>
              <a:t>Opción 2</a:t>
            </a:r>
            <a:endParaRPr lang="es-CL" sz="2400" b="1" dirty="0"/>
          </a:p>
          <a:p>
            <a:pPr lvl="1"/>
            <a:r>
              <a:rPr lang="es-CL" sz="2400" dirty="0" smtClean="0"/>
              <a:t>Seleccionar el intervalo del fono relevante.</a:t>
            </a:r>
          </a:p>
          <a:p>
            <a:pPr lvl="1"/>
            <a:r>
              <a:rPr lang="es-CL" sz="2400" dirty="0" smtClean="0"/>
              <a:t>Anotar el valor de la frecuencia seleccionada que figura en azul, a la derecha del espectrograma (264,7 Hz).</a:t>
            </a:r>
          </a:p>
          <a:p>
            <a:pPr lvl="1"/>
            <a:r>
              <a:rPr lang="es-CL" sz="2400" dirty="0" smtClean="0"/>
              <a:t>Este valor es el </a:t>
            </a:r>
            <a:r>
              <a:rPr lang="es-CL" sz="2400" u="sng" dirty="0" smtClean="0"/>
              <a:t>promedio</a:t>
            </a:r>
            <a:r>
              <a:rPr lang="es-CL" sz="2400" dirty="0" smtClean="0"/>
              <a:t> de todos los valores de F0 del período seleccionado.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r="67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99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F0?</a:t>
            </a:r>
          </a:p>
          <a:p>
            <a:r>
              <a:rPr lang="es-CL" sz="2400" b="1" dirty="0" smtClean="0"/>
              <a:t>Opción 3</a:t>
            </a:r>
            <a:endParaRPr lang="es-CL" sz="2400" b="1" dirty="0"/>
          </a:p>
          <a:p>
            <a:pPr lvl="1"/>
            <a:r>
              <a:rPr lang="es-CL" sz="2400" dirty="0" smtClean="0"/>
              <a:t>Seleccionar lo que se quiere medir (un punto o un  intervalo).</a:t>
            </a:r>
          </a:p>
          <a:p>
            <a:pPr lvl="1"/>
            <a:r>
              <a:rPr lang="es-CL" sz="2400" dirty="0" smtClean="0"/>
              <a:t>Pulsar la tecla </a:t>
            </a:r>
            <a:r>
              <a:rPr lang="es-CL" sz="2400" b="1" dirty="0" smtClean="0">
                <a:solidFill>
                  <a:srgbClr val="0000FF"/>
                </a:solidFill>
              </a:rPr>
              <a:t>F5</a:t>
            </a:r>
            <a:r>
              <a:rPr lang="es-CL" sz="2400" dirty="0" smtClean="0"/>
              <a:t>.</a:t>
            </a:r>
          </a:p>
          <a:p>
            <a:pPr lvl="1"/>
            <a:r>
              <a:rPr lang="es-CL" sz="2400" dirty="0" smtClean="0"/>
              <a:t>En la ventana que aparece se encuentra el F0 de </a:t>
            </a:r>
            <a:r>
              <a:rPr lang="es-CL" sz="2400" dirty="0"/>
              <a:t>lo seleccionado </a:t>
            </a:r>
            <a:r>
              <a:rPr lang="es-CL" sz="2400" dirty="0" smtClean="0"/>
              <a:t>(aquí: 264,70284611874564 Hz).</a:t>
            </a:r>
          </a:p>
          <a:p>
            <a:pPr lvl="1"/>
            <a:endParaRPr lang="es-CL" sz="2400" dirty="0" smtClean="0"/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21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56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¿Cuál opción es mejor?</a:t>
            </a:r>
          </a:p>
          <a:p>
            <a:r>
              <a:rPr lang="es-CL" sz="2400" dirty="0" smtClean="0"/>
              <a:t>La </a:t>
            </a:r>
            <a:r>
              <a:rPr lang="es-CL" sz="2400" b="1" dirty="0" smtClean="0"/>
              <a:t>opción 3</a:t>
            </a:r>
            <a:r>
              <a:rPr lang="es-CL" sz="2400" dirty="0" smtClean="0"/>
              <a:t> permite copiar y pegar el valor del F0, eliminando la posibilidad de introducir errores al digitar los valores manualmente. Por eso, es recomendable.</a:t>
            </a:r>
          </a:p>
          <a:p>
            <a:r>
              <a:rPr lang="es-CL" sz="2400" dirty="0" smtClean="0"/>
              <a:t>Sin embargo, </a:t>
            </a:r>
            <a:r>
              <a:rPr lang="es-CL" sz="2400" b="1" dirty="0" smtClean="0"/>
              <a:t>la mejor opción de todas</a:t>
            </a:r>
            <a:r>
              <a:rPr lang="es-CL" sz="2400" dirty="0" smtClean="0"/>
              <a:t> </a:t>
            </a:r>
            <a:r>
              <a:rPr lang="es-CL" sz="2400" b="1" dirty="0" smtClean="0"/>
              <a:t>es</a:t>
            </a:r>
            <a:r>
              <a:rPr lang="es-CL" sz="2400" dirty="0" smtClean="0"/>
              <a:t> </a:t>
            </a:r>
            <a:r>
              <a:rPr lang="es-CL" sz="2400" b="1" dirty="0" smtClean="0"/>
              <a:t>usar </a:t>
            </a:r>
            <a:r>
              <a:rPr lang="es-CL" sz="2400" b="1" dirty="0"/>
              <a:t>un </a:t>
            </a:r>
            <a:r>
              <a:rPr lang="es-CL" sz="2400" b="1" i="1" dirty="0"/>
              <a:t>script</a:t>
            </a:r>
            <a:r>
              <a:rPr lang="es-CL" sz="2400" b="1" dirty="0"/>
              <a:t> </a:t>
            </a:r>
            <a:r>
              <a:rPr lang="es-CL" sz="2400" dirty="0"/>
              <a:t>(una especie de programa que Praat ejecuta</a:t>
            </a:r>
            <a:r>
              <a:rPr lang="es-CL" sz="2400" dirty="0" smtClean="0"/>
              <a:t>) luego de seleccionar y etiquetar todo lo que se quiere analizar.</a:t>
            </a:r>
          </a:p>
          <a:p>
            <a:r>
              <a:rPr lang="es-CL" sz="2400" dirty="0" smtClean="0"/>
              <a:t>De este modo, las mediciones se realizan de manera automatizada y los resultados se guardan en un archivo que se puede abrir con Excel y otros programas. </a:t>
            </a:r>
          </a:p>
          <a:p>
            <a:r>
              <a:rPr lang="es-CL" sz="2400" dirty="0" smtClean="0"/>
              <a:t>Ésta es la manera más rápida y conveniente de trabajar, y los análisis que se hacen así son </a:t>
            </a:r>
            <a:r>
              <a:rPr lang="es-CL" sz="2400" u="sng" dirty="0" smtClean="0"/>
              <a:t>replicables</a:t>
            </a:r>
            <a:r>
              <a:rPr lang="es-CL" sz="2400" dirty="0" smtClean="0"/>
              <a:t>.</a:t>
            </a:r>
            <a:endParaRPr lang="es-CL" sz="2400" dirty="0"/>
          </a:p>
          <a:p>
            <a:pPr lvl="1"/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15147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¿Qué vamos a hacer?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Abrir un archivo de audio en Praat</a:t>
            </a:r>
          </a:p>
          <a:p>
            <a:r>
              <a:rPr lang="es-CL" dirty="0" smtClean="0"/>
              <a:t>Crear un </a:t>
            </a:r>
            <a:r>
              <a:rPr lang="es-CL" dirty="0" err="1" smtClean="0"/>
              <a:t>text</a:t>
            </a:r>
            <a:r>
              <a:rPr lang="es-CL" dirty="0" smtClean="0"/>
              <a:t> grid</a:t>
            </a:r>
          </a:p>
          <a:p>
            <a:r>
              <a:rPr lang="es-CL" dirty="0" smtClean="0"/>
              <a:t>Hacer una transcripción ortográfica y otra fonética</a:t>
            </a:r>
          </a:p>
          <a:p>
            <a:r>
              <a:rPr lang="es-CL" dirty="0" smtClean="0"/>
              <a:t>Medir el tono fundamento (F0)</a:t>
            </a:r>
          </a:p>
          <a:p>
            <a:r>
              <a:rPr lang="es-CL" dirty="0" smtClean="0"/>
              <a:t>Medir los formantes (F1 y F2)</a:t>
            </a:r>
          </a:p>
          <a:p>
            <a:r>
              <a:rPr lang="es-CL" dirty="0" smtClean="0"/>
              <a:t>Medir la intensidad</a:t>
            </a:r>
          </a:p>
          <a:p>
            <a:r>
              <a:rPr lang="es-CL" dirty="0" smtClean="0"/>
              <a:t>Medir la calidad de la voz</a:t>
            </a:r>
          </a:p>
          <a:p>
            <a:pPr lvl="1"/>
            <a:r>
              <a:rPr lang="es-CL" dirty="0" smtClean="0"/>
              <a:t>Jitter</a:t>
            </a:r>
          </a:p>
          <a:p>
            <a:pPr lvl="1"/>
            <a:r>
              <a:rPr lang="es-CL" dirty="0" smtClean="0"/>
              <a:t>Shimmer</a:t>
            </a:r>
          </a:p>
          <a:p>
            <a:pPr lvl="1"/>
            <a:r>
              <a:rPr lang="es-CL" dirty="0" smtClean="0"/>
              <a:t>Relación armónicos-ruido</a:t>
            </a:r>
          </a:p>
          <a:p>
            <a:r>
              <a:rPr lang="es-CL" dirty="0" smtClean="0"/>
              <a:t>Medir el centro de gravedad</a:t>
            </a:r>
          </a:p>
          <a:p>
            <a:endParaRPr lang="es-CL" dirty="0" smtClean="0"/>
          </a:p>
          <a:p>
            <a:endParaRPr lang="es-C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b="1" dirty="0" smtClean="0"/>
              <a:t>NOTAS</a:t>
            </a:r>
          </a:p>
          <a:p>
            <a:r>
              <a:rPr lang="es-CL" sz="2400" dirty="0" smtClean="0"/>
              <a:t>El F0 del último segmento (la [o̰] </a:t>
            </a:r>
            <a:r>
              <a:rPr lang="es-CL" sz="2400" dirty="0" err="1" smtClean="0"/>
              <a:t>laringealizada</a:t>
            </a:r>
            <a:r>
              <a:rPr lang="es-CL" sz="2400" dirty="0" smtClean="0"/>
              <a:t>) </a:t>
            </a:r>
            <a:r>
              <a:rPr lang="es-CL" sz="2400" dirty="0"/>
              <a:t>no puede </a:t>
            </a:r>
            <a:r>
              <a:rPr lang="es-CL" sz="2400" dirty="0" smtClean="0"/>
              <a:t>medirse bien con esta configuración. </a:t>
            </a:r>
          </a:p>
          <a:p>
            <a:r>
              <a:rPr lang="es-CL" sz="2400" dirty="0" smtClean="0"/>
              <a:t>Si se baja la frecuencia mínima lo suficiente, este problema desaparece.</a:t>
            </a:r>
          </a:p>
          <a:p>
            <a:r>
              <a:rPr lang="es-CL" sz="2400" dirty="0"/>
              <a:t>Los valores que genera Praat usan el punto ( . ) como símbolo decimal, al estilo inglés. Por eso, 264,7 se representa como 264.7, por </a:t>
            </a:r>
            <a:r>
              <a:rPr lang="es-CL" sz="2400" dirty="0" smtClean="0"/>
              <a:t>ejemplo.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r="116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04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 lnSpcReduction="20000"/>
          </a:bodyPr>
          <a:lstStyle/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En el tier 4 (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F0</a:t>
            </a:r>
            <a:r>
              <a:rPr lang="es-CL" sz="2400" dirty="0" smtClean="0"/>
              <a:t>), crea un intervalo para cada uno de los fonos de la palabra “mucho”. </a:t>
            </a:r>
          </a:p>
          <a:p>
            <a:pPr lvl="1"/>
            <a:r>
              <a:rPr lang="es-CL" sz="2400" dirty="0" smtClean="0"/>
              <a:t>Haz clic en la frontera de uno de los segmentos del tier 3.</a:t>
            </a:r>
          </a:p>
          <a:p>
            <a:pPr lvl="1"/>
            <a:r>
              <a:rPr lang="es-CL" sz="2400" dirty="0" smtClean="0"/>
              <a:t>Haz clic en el círculo que aparece en el tier 4.</a:t>
            </a:r>
          </a:p>
          <a:p>
            <a:pPr lvl="1"/>
            <a:r>
              <a:rPr lang="es-CL" sz="2400" dirty="0" smtClean="0"/>
              <a:t>Repite el proceso.</a:t>
            </a:r>
          </a:p>
          <a:p>
            <a:r>
              <a:rPr lang="es-CL" sz="2400" dirty="0" smtClean="0"/>
              <a:t>Mide el valor promedio de F0 de [m], [u] y [o] en los intervalos correspondientes.</a:t>
            </a:r>
          </a:p>
          <a:p>
            <a:r>
              <a:rPr lang="es-CL" sz="2400" dirty="0" smtClean="0"/>
              <a:t>Anota los valores en los intervalos correspondientes, con un punto decimal de precisión.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196752"/>
            <a:ext cx="4104456" cy="52322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Charis SIL Compact" pitchFamily="2" charset="0"/>
                <a:ea typeface="Charis SIL Compact" pitchFamily="2" charset="0"/>
                <a:cs typeface="Charis SIL Compact" pitchFamily="2" charset="0"/>
              </a:rPr>
              <a:t>EJERCICIO 1</a:t>
            </a:r>
            <a:endParaRPr lang="es-CL" sz="2800" b="1" dirty="0">
              <a:latin typeface="Charis SIL Compact" pitchFamily="2" charset="0"/>
              <a:ea typeface="Charis SIL Compact" pitchFamily="2" charset="0"/>
              <a:cs typeface="Charis SIL Compact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0535"/>
            <a:ext cx="4032448" cy="32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 rot="13200000">
            <a:off x="708986" y="3323213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778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306144"/>
          </a:xfrm>
        </p:spPr>
        <p:txBody>
          <a:bodyPr>
            <a:normAutofit fontScale="92500"/>
          </a:bodyPr>
          <a:lstStyle/>
          <a:p>
            <a:r>
              <a:rPr lang="es-CL" sz="2400" dirty="0" smtClean="0"/>
              <a:t>Al terminar, tu </a:t>
            </a:r>
            <a:r>
              <a:rPr lang="es-CL" sz="2400" dirty="0" err="1" smtClean="0"/>
              <a:t>text</a:t>
            </a:r>
            <a:r>
              <a:rPr lang="es-CL" sz="2400" dirty="0" smtClean="0"/>
              <a:t> grid debería parecerse al del gráfico.</a:t>
            </a:r>
          </a:p>
          <a:p>
            <a:pPr marL="0" indent="0">
              <a:buNone/>
            </a:pPr>
            <a:r>
              <a:rPr lang="es-CL" sz="2400" b="1" dirty="0" smtClean="0"/>
              <a:t>NOTAS</a:t>
            </a:r>
          </a:p>
          <a:p>
            <a:r>
              <a:rPr lang="es-CL" sz="2400" dirty="0" smtClean="0"/>
              <a:t>No tiene sentido medir el valor del F0 de [ʃ], ya que ¡los fonos áfonos no tienen tono!</a:t>
            </a:r>
          </a:p>
          <a:p>
            <a:r>
              <a:rPr lang="es-CL" sz="2400" dirty="0" smtClean="0"/>
              <a:t>Si la línea azul traslapa parte de un fono áfono, puede ser por:</a:t>
            </a:r>
          </a:p>
          <a:p>
            <a:pPr lvl="1"/>
            <a:r>
              <a:rPr lang="es-CL" sz="2400" dirty="0" smtClean="0"/>
              <a:t>coarticulación</a:t>
            </a:r>
          </a:p>
          <a:p>
            <a:pPr lvl="1"/>
            <a:r>
              <a:rPr lang="es-CL" sz="2400" dirty="0" smtClean="0"/>
              <a:t>eco</a:t>
            </a:r>
          </a:p>
          <a:p>
            <a:pPr lvl="1"/>
            <a:r>
              <a:rPr lang="es-CL" sz="2400" dirty="0" smtClean="0"/>
              <a:t>ruido de fondo</a:t>
            </a:r>
          </a:p>
          <a:p>
            <a:pPr lvl="1"/>
            <a:r>
              <a:rPr lang="es-CL" sz="2400" dirty="0" smtClean="0"/>
              <a:t>cómo se calcula el F0 (ventana de análisis corrediza).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1150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6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tono </a:t>
            </a:r>
            <a:r>
              <a:rPr lang="es-ES" dirty="0" smtClean="0"/>
              <a:t>fundamental (F0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Resetea la configuración del análisis del tono fundamental.</a:t>
            </a:r>
          </a:p>
          <a:p>
            <a:pPr lvl="1"/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dirty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</a:t>
            </a:r>
            <a:r>
              <a:rPr lang="es-CL" sz="2400" dirty="0" smtClean="0"/>
              <a:t>en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Standards</a:t>
            </a:r>
            <a:r>
              <a:rPr lang="es-CL" sz="2400" dirty="0"/>
              <a:t> </a:t>
            </a:r>
            <a:r>
              <a:rPr lang="es-CL" sz="2400" dirty="0" smtClean="0"/>
              <a:t>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</a:p>
          <a:p>
            <a:r>
              <a:rPr lang="es-CL" sz="2400" b="1" u="sng" dirty="0" smtClean="0"/>
              <a:t>Des</a:t>
            </a:r>
            <a:r>
              <a:rPr lang="es-CL" sz="2400" b="1" dirty="0" smtClean="0"/>
              <a:t>activa en análisis del tono fundamental.</a:t>
            </a:r>
          </a:p>
          <a:p>
            <a:pPr lvl="1"/>
            <a:r>
              <a:rPr lang="es-CL" sz="2400" i="1" dirty="0">
                <a:solidFill>
                  <a:srgbClr val="006600"/>
                </a:solidFill>
              </a:rPr>
              <a:t>Pitch </a:t>
            </a:r>
            <a:r>
              <a:rPr lang="es-CL" sz="2400" dirty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Pitch…</a:t>
            </a:r>
            <a:endParaRPr lang="es-CL" sz="2400" i="1" dirty="0">
              <a:solidFill>
                <a:srgbClr val="006600"/>
              </a:solidFill>
            </a:endParaRPr>
          </a:p>
          <a:p>
            <a:r>
              <a:rPr lang="es-CL" sz="2400" dirty="0" smtClean="0"/>
              <a:t>Ahora ya no se ve una línea azul en el espectrograma. 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115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0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7309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Los formantes son haces o concentraciones de energía en el espectro acústico.</a:t>
            </a:r>
            <a:endParaRPr lang="es-CL" sz="2400" i="1" dirty="0" smtClean="0">
              <a:solidFill>
                <a:srgbClr val="006600"/>
              </a:solidFill>
            </a:endParaRPr>
          </a:p>
          <a:p>
            <a:r>
              <a:rPr lang="es-CL" sz="2400" dirty="0" smtClean="0"/>
              <a:t>El primer formante (F1) se correlaciona inversamente con el grado de apertura de las vocales.</a:t>
            </a:r>
          </a:p>
          <a:p>
            <a:r>
              <a:rPr lang="es-CL" sz="2400" dirty="0" smtClean="0"/>
              <a:t>El segundo formante (F2) se correlaciona directamente con el grado de anterioridad de las vocales.</a:t>
            </a:r>
            <a:endParaRPr lang="es-CL" sz="2400" dirty="0"/>
          </a:p>
        </p:txBody>
      </p:sp>
      <p:pic>
        <p:nvPicPr>
          <p:cNvPr id="15" name="Content Placeholder 5" descr="espectrograma--cuatico--no-formants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/>
          <a:srcRect r="44757"/>
          <a:stretch/>
        </p:blipFill>
        <p:spPr>
          <a:xfrm>
            <a:off x="467544" y="1268728"/>
            <a:ext cx="4092307" cy="39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7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OJO: Praat busca formantes en todas partes, incluso donde no pueden existir (fonos aperiódicos, ruido de fondo). </a:t>
            </a:r>
          </a:p>
          <a:p>
            <a:r>
              <a:rPr lang="es-CL" sz="2400" dirty="0" smtClean="0"/>
              <a:t>Por eso, no es cosa de llegar y medir no más: hay que saber qué medir y dónde medirlo.</a:t>
            </a:r>
            <a:endParaRPr lang="es-CL" sz="2400" dirty="0"/>
          </a:p>
        </p:txBody>
      </p:sp>
      <p:pic>
        <p:nvPicPr>
          <p:cNvPr id="15" name="Content Placeholder 5" descr="espectrograma--cuatico--no-formants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/>
          <a:srcRect r="44757"/>
          <a:stretch/>
        </p:blipFill>
        <p:spPr>
          <a:xfrm>
            <a:off x="467544" y="1268728"/>
            <a:ext cx="4092307" cy="39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37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Resetea la configuración del análisis de formantes.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</a:t>
            </a:r>
            <a:r>
              <a:rPr lang="es-CL" sz="2400" dirty="0" smtClean="0"/>
              <a:t>en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Standards</a:t>
            </a:r>
            <a:r>
              <a:rPr lang="es-CL" sz="2400" dirty="0"/>
              <a:t> </a:t>
            </a:r>
            <a:r>
              <a:rPr lang="es-CL" sz="2400" dirty="0" smtClean="0"/>
              <a:t>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Advanced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en el botón </a:t>
            </a:r>
            <a:r>
              <a:rPr lang="es-CL" sz="2400" i="1" dirty="0" err="1">
                <a:solidFill>
                  <a:srgbClr val="006600"/>
                </a:solidFill>
              </a:rPr>
              <a:t>Standards</a:t>
            </a:r>
            <a:r>
              <a:rPr lang="es-CL" sz="2400" dirty="0"/>
              <a:t> 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endParaRPr lang="es-CL" sz="2400" dirty="0" smtClean="0"/>
          </a:p>
          <a:p>
            <a:r>
              <a:rPr lang="es-CL" sz="2400" b="1" dirty="0" smtClean="0"/>
              <a:t>Activa el análisis de formantes.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  <a:endParaRPr lang="es-CL" sz="2400" i="1" dirty="0">
              <a:solidFill>
                <a:srgbClr val="0066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403776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8825"/>
            <a:ext cx="4037766" cy="128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91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Ahora se ven varias líneas compuestas de puntos rojos en el espectrograma. </a:t>
            </a:r>
          </a:p>
          <a:p>
            <a:r>
              <a:rPr lang="es-CL" sz="2400" dirty="0" smtClean="0"/>
              <a:t>Cada una de estas líneas indica el lugar dónde Praat </a:t>
            </a:r>
            <a:r>
              <a:rPr lang="es-CL" sz="2400" i="1" dirty="0" smtClean="0"/>
              <a:t>calcula</a:t>
            </a:r>
            <a:r>
              <a:rPr lang="es-CL" sz="2400" dirty="0" smtClean="0"/>
              <a:t> que hay un formante, según un algoritmo de </a:t>
            </a:r>
            <a:r>
              <a:rPr lang="es-CL" sz="2400" dirty="0"/>
              <a:t>detección automática de </a:t>
            </a:r>
            <a:r>
              <a:rPr lang="es-CL" sz="2400" dirty="0" smtClean="0"/>
              <a:t>formantes.</a:t>
            </a:r>
          </a:p>
          <a:p>
            <a:r>
              <a:rPr lang="es-CL" sz="2400" dirty="0" smtClean="0"/>
              <a:t>La primera línea </a:t>
            </a:r>
            <a:r>
              <a:rPr lang="es-CL" sz="2400" u="sng" dirty="0" smtClean="0"/>
              <a:t>desde abajo</a:t>
            </a:r>
            <a:r>
              <a:rPr lang="es-CL" sz="2400" dirty="0" smtClean="0"/>
              <a:t> es F1. La segunda es F2. Y así sucesivamente.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114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7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 smtClean="0"/>
              <a:t>Al lado izquierdo del espectrograma hay tres cifras. Desde arriba hacia abajo, éstas son:</a:t>
            </a:r>
          </a:p>
          <a:p>
            <a:pPr lvl="1"/>
            <a:r>
              <a:rPr lang="es-CL" sz="2400" dirty="0" smtClean="0"/>
              <a:t>Frecuencia máxima de la parte visible del espectrograma (en negro; 5000 Hz aquí).</a:t>
            </a:r>
          </a:p>
          <a:p>
            <a:pPr lvl="1"/>
            <a:r>
              <a:rPr lang="es-CL" sz="2400" dirty="0"/>
              <a:t>Frecuencia </a:t>
            </a:r>
            <a:r>
              <a:rPr lang="es-CL" sz="2400" dirty="0" smtClean="0"/>
              <a:t>de la parte del </a:t>
            </a:r>
            <a:r>
              <a:rPr lang="es-CL" sz="2400" dirty="0"/>
              <a:t>espectrograma </a:t>
            </a:r>
            <a:r>
              <a:rPr lang="es-CL" sz="2400" dirty="0" smtClean="0"/>
              <a:t>que está debajo del cursor (línea roja intermitente) (en rojo; 1941 </a:t>
            </a:r>
            <a:r>
              <a:rPr lang="es-CL" sz="2400" dirty="0"/>
              <a:t>Hz aquí).</a:t>
            </a:r>
          </a:p>
          <a:p>
            <a:pPr lvl="1"/>
            <a:r>
              <a:rPr lang="es-CL" sz="2400" dirty="0"/>
              <a:t>Frecuencia </a:t>
            </a:r>
            <a:r>
              <a:rPr lang="es-CL" sz="2400" dirty="0" smtClean="0"/>
              <a:t>mínima de </a:t>
            </a:r>
            <a:r>
              <a:rPr lang="es-CL" sz="2400" dirty="0"/>
              <a:t>la parte visible del espectrograma </a:t>
            </a:r>
            <a:r>
              <a:rPr lang="es-CL" sz="2400" dirty="0" smtClean="0"/>
              <a:t>(en negro; 0 </a:t>
            </a:r>
            <a:r>
              <a:rPr lang="es-CL" sz="2400" dirty="0"/>
              <a:t>Hz aquí</a:t>
            </a:r>
            <a:r>
              <a:rPr lang="es-CL" sz="2400" dirty="0" smtClean="0"/>
              <a:t>).</a:t>
            </a:r>
            <a:endParaRPr lang="es-CL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r="40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6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Programas requeridos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OJO: La frecuencia máxima que se ve aquí (5000 Hz) ¡</a:t>
            </a:r>
            <a:r>
              <a:rPr lang="es-CL" sz="2400" u="sng" dirty="0" smtClean="0"/>
              <a:t>no</a:t>
            </a:r>
            <a:r>
              <a:rPr lang="es-CL" sz="2400" dirty="0" smtClean="0"/>
              <a:t> corresponde a la frecuencia máxima del análisis de los formantes (5500 Hz)!</a:t>
            </a:r>
            <a:endParaRPr lang="es-CL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r="40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3254"/>
            <a:ext cx="4313312" cy="261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1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La detección </a:t>
            </a:r>
            <a:r>
              <a:rPr lang="es-CL" sz="2400" dirty="0"/>
              <a:t>automática de </a:t>
            </a:r>
            <a:r>
              <a:rPr lang="es-CL" sz="2400" dirty="0" smtClean="0"/>
              <a:t>formantes ¡puede fallar! (ver gráfico).</a:t>
            </a:r>
          </a:p>
          <a:p>
            <a:r>
              <a:rPr lang="es-CL" sz="2400" dirty="0" smtClean="0"/>
              <a:t>Para que funcione correctamente, los valores de los parámetros de análisis deben adecuarse a la </a:t>
            </a:r>
            <a:r>
              <a:rPr lang="es-CL" sz="2400" u="sng" dirty="0" smtClean="0"/>
              <a:t>voz</a:t>
            </a:r>
            <a:r>
              <a:rPr lang="es-CL" sz="2400" dirty="0" smtClean="0"/>
              <a:t> que se está analizando.</a:t>
            </a:r>
          </a:p>
          <a:p>
            <a:r>
              <a:rPr lang="es-CL" sz="2400" dirty="0" smtClean="0"/>
              <a:t>Si los puntos rojos coinciden con las haces de energía (las bandas oscuras en el espectrograma), la detección probablemente acertó.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r="116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48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</a:t>
            </a:r>
            <a:r>
              <a:rPr lang="es-ES" dirty="0" smtClean="0"/>
              <a:t>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748464" cy="509012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s-CL" sz="2400" dirty="0" smtClean="0"/>
              <a:t>La detección automática utiliza los valores que se ingresan en </a:t>
            </a:r>
            <a:r>
              <a:rPr lang="es-CL" sz="2400" i="1" dirty="0" err="1">
                <a:solidFill>
                  <a:srgbClr val="006600"/>
                </a:solidFill>
              </a:rPr>
              <a:t>Formant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/>
              <a:t>| </a:t>
            </a:r>
            <a:r>
              <a:rPr lang="es-CL" sz="2400" i="1" dirty="0" err="1">
                <a:solidFill>
                  <a:srgbClr val="006600"/>
                </a:solidFill>
              </a:rPr>
              <a:t>Formant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i="1" dirty="0" err="1">
                <a:solidFill>
                  <a:srgbClr val="006600"/>
                </a:solidFill>
              </a:rPr>
              <a:t>Settings</a:t>
            </a:r>
            <a:r>
              <a:rPr lang="es-CL" sz="2400" i="1" dirty="0">
                <a:solidFill>
                  <a:srgbClr val="006600"/>
                </a:solidFill>
              </a:rPr>
              <a:t>…</a:t>
            </a:r>
          </a:p>
          <a:p>
            <a:r>
              <a:rPr lang="es-CL" sz="2400" dirty="0" smtClean="0"/>
              <a:t>Como </a:t>
            </a:r>
            <a:r>
              <a:rPr lang="es-CL" sz="2400" u="sng" dirty="0" smtClean="0"/>
              <a:t>punto de partida</a:t>
            </a:r>
            <a:r>
              <a:rPr lang="es-CL" sz="2400" dirty="0" smtClean="0"/>
              <a:t> para </a:t>
            </a:r>
            <a:r>
              <a:rPr lang="es-CL" sz="2400" i="1" dirty="0" err="1" smtClean="0">
                <a:solidFill>
                  <a:srgbClr val="006600"/>
                </a:solidFill>
              </a:rPr>
              <a:t>Maximum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(Hz)… </a:t>
            </a:r>
            <a:r>
              <a:rPr lang="es-CL" sz="2400" dirty="0"/>
              <a:t>se pueden utilizar los siguientes valores:</a:t>
            </a:r>
          </a:p>
          <a:p>
            <a:pPr lvl="1"/>
            <a:r>
              <a:rPr lang="es-CL" sz="2400" dirty="0"/>
              <a:t>Hombres: </a:t>
            </a:r>
            <a:r>
              <a:rPr lang="es-CL" sz="2400" dirty="0" smtClean="0"/>
              <a:t>5000 Hz</a:t>
            </a:r>
          </a:p>
          <a:p>
            <a:pPr lvl="1"/>
            <a:r>
              <a:rPr lang="es-CL" sz="2400" dirty="0" smtClean="0"/>
              <a:t>Mujeres: 5500 Hz</a:t>
            </a:r>
          </a:p>
          <a:p>
            <a:pPr lvl="1"/>
            <a:r>
              <a:rPr lang="es-CL" sz="2400" dirty="0" smtClean="0"/>
              <a:t>Niños: 8000 Hz</a:t>
            </a:r>
          </a:p>
          <a:p>
            <a:r>
              <a:rPr lang="es-CL" sz="2400" dirty="0" smtClean="0"/>
              <a:t>En determinados casos, puede </a:t>
            </a:r>
            <a:r>
              <a:rPr lang="es-CL" sz="2400" dirty="0"/>
              <a:t>ser de utilidad cambiar el valor del </a:t>
            </a:r>
            <a:r>
              <a:rPr lang="es-CL" sz="2400" i="1" dirty="0" err="1">
                <a:solidFill>
                  <a:srgbClr val="006600"/>
                </a:solidFill>
              </a:rPr>
              <a:t>Number</a:t>
            </a:r>
            <a:r>
              <a:rPr lang="es-CL" sz="2400" i="1" dirty="0">
                <a:solidFill>
                  <a:srgbClr val="006600"/>
                </a:solidFill>
              </a:rPr>
              <a:t> of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marL="292100" indent="0">
              <a:buNone/>
            </a:pPr>
            <a:r>
              <a:rPr lang="es-CL" sz="2400" dirty="0" smtClean="0"/>
              <a:t>Por ejemplo, cuando </a:t>
            </a:r>
            <a:r>
              <a:rPr lang="es-CL" sz="2400" dirty="0"/>
              <a:t>el F1 y F2 de /u/ son tan similares que Praat los detecta como un solo </a:t>
            </a:r>
            <a:r>
              <a:rPr lang="es-CL" sz="2400" dirty="0" smtClean="0"/>
              <a:t>formante.</a:t>
            </a:r>
          </a:p>
          <a:p>
            <a:r>
              <a:rPr lang="es-CL" sz="2400" dirty="0" smtClean="0"/>
              <a:t>Si cambias estos valores, ¡no te olvides de resetearlos después! </a:t>
            </a:r>
          </a:p>
          <a:p>
            <a:pPr marL="274320" lvl="1" indent="0">
              <a:buNone/>
            </a:pPr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3704568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306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400" b="1" dirty="0" smtClean="0"/>
              <a:t>¿</a:t>
            </a:r>
            <a:r>
              <a:rPr lang="es-CL" sz="2400" b="1" u="sng" dirty="0" smtClean="0"/>
              <a:t>Dónde</a:t>
            </a:r>
            <a:r>
              <a:rPr lang="es-CL" sz="2400" b="1" dirty="0" smtClean="0"/>
              <a:t> </a:t>
            </a:r>
            <a:r>
              <a:rPr lang="es-CL" sz="2400" b="1" dirty="0"/>
              <a:t>se </a:t>
            </a:r>
            <a:r>
              <a:rPr lang="es-CL" sz="2400" b="1" dirty="0" smtClean="0"/>
              <a:t>miden los formantes?</a:t>
            </a:r>
          </a:p>
          <a:p>
            <a:r>
              <a:rPr lang="es-CL" sz="2400" dirty="0" smtClean="0"/>
              <a:t>Para medir los formantes de una vocal —con la técnica que sea— hay que seleccionar algún punto o lapso dentro de ella.</a:t>
            </a:r>
          </a:p>
          <a:p>
            <a:r>
              <a:rPr lang="es-CL" sz="2400" dirty="0" smtClean="0"/>
              <a:t>Lo que se selecciona debe ser lo más representativo posible de la vocal que el hablante </a:t>
            </a:r>
            <a:r>
              <a:rPr lang="es-CL" sz="2400" i="1" dirty="0" smtClean="0"/>
              <a:t>quiso</a:t>
            </a:r>
            <a:r>
              <a:rPr lang="es-CL" sz="2400" dirty="0" smtClean="0"/>
              <a:t> decir (el blanco u objetivo). El problema es que ¡los fonos vecinos influyen en los formantes!</a:t>
            </a:r>
          </a:p>
          <a:p>
            <a:r>
              <a:rPr lang="es-CL" sz="2400" dirty="0" smtClean="0"/>
              <a:t>En el gráfico, el F2 de [o] parte siendo notablemente agudo por influencia de [ʃ] </a:t>
            </a:r>
            <a:r>
              <a:rPr lang="es-CL" sz="2400" dirty="0"/>
              <a:t>(flecha </a:t>
            </a:r>
            <a:r>
              <a:rPr lang="es-CL" sz="2400" dirty="0" smtClean="0"/>
              <a:t>roja).</a:t>
            </a:r>
          </a:p>
          <a:p>
            <a:r>
              <a:rPr lang="es-CL" sz="2400" dirty="0" smtClean="0"/>
              <a:t>Después de algún tiempo, los formantes alcanzan su </a:t>
            </a:r>
            <a:r>
              <a:rPr lang="es-CL" sz="2400" i="1" dirty="0" smtClean="0"/>
              <a:t>estado estable</a:t>
            </a:r>
            <a:r>
              <a:rPr lang="es-CL" sz="2400" dirty="0" smtClean="0"/>
              <a:t> (flecha verde). </a:t>
            </a:r>
            <a:r>
              <a:rPr lang="es-CL" sz="2400" u="sng" dirty="0" smtClean="0"/>
              <a:t>¡Es aquí donde se miden!</a:t>
            </a:r>
            <a:endParaRPr lang="es-CL" sz="24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4115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 rot="13200000">
            <a:off x="1285051" y="1844823"/>
            <a:ext cx="288032" cy="1080120"/>
          </a:xfrm>
          <a:prstGeom prst="downArrow">
            <a:avLst/>
          </a:prstGeom>
          <a:solidFill>
            <a:srgbClr val="FF00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Down Arrow 11"/>
          <p:cNvSpPr/>
          <p:nvPr/>
        </p:nvSpPr>
        <p:spPr>
          <a:xfrm rot="13200000" flipH="1" flipV="1">
            <a:off x="3661314" y="1162974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571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44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sz="2400" b="1" dirty="0"/>
              <a:t>¿</a:t>
            </a:r>
            <a:r>
              <a:rPr lang="es-CL" sz="2400" b="1" u="sng" dirty="0"/>
              <a:t>Cómo</a:t>
            </a:r>
            <a:r>
              <a:rPr lang="es-CL" sz="2400" b="1" dirty="0"/>
              <a:t> se </a:t>
            </a:r>
            <a:r>
              <a:rPr lang="es-CL" sz="2400" b="1" dirty="0" smtClean="0"/>
              <a:t>miden los formantes?</a:t>
            </a:r>
            <a:endParaRPr lang="es-CL" sz="2400" b="1" dirty="0"/>
          </a:p>
          <a:p>
            <a:r>
              <a:rPr lang="es-CL" sz="2400" b="1" dirty="0"/>
              <a:t>Opción </a:t>
            </a:r>
            <a:r>
              <a:rPr lang="es-CL" sz="2400" b="1" dirty="0" smtClean="0"/>
              <a:t>1 (</a:t>
            </a:r>
            <a:r>
              <a:rPr lang="es-CL" sz="2400" b="1" u="sng" dirty="0" smtClean="0"/>
              <a:t>no</a:t>
            </a:r>
            <a:r>
              <a:rPr lang="es-CL" sz="2400" b="1" dirty="0" smtClean="0"/>
              <a:t> recomendable)</a:t>
            </a:r>
            <a:endParaRPr lang="es-CL" sz="2400" b="1" dirty="0"/>
          </a:p>
          <a:p>
            <a:pPr lvl="1"/>
            <a:r>
              <a:rPr lang="es-CL" sz="2400" dirty="0"/>
              <a:t>Hacer </a:t>
            </a:r>
            <a:r>
              <a:rPr lang="es-CL" sz="2400" dirty="0" smtClean="0"/>
              <a:t>clic </a:t>
            </a:r>
            <a:r>
              <a:rPr lang="es-CL" sz="2400" dirty="0"/>
              <a:t>en </a:t>
            </a:r>
            <a:r>
              <a:rPr lang="es-CL" sz="2400" dirty="0" smtClean="0"/>
              <a:t>algún punto que quede (i) en el </a:t>
            </a:r>
            <a:r>
              <a:rPr lang="es-CL" sz="2400" dirty="0"/>
              <a:t>centro </a:t>
            </a:r>
            <a:r>
              <a:rPr lang="es-CL" sz="2400" dirty="0" smtClean="0"/>
              <a:t>de la parte estable de la vocal, y (ii) sobre el formante que se quiere medir (F1 en el gráfico).</a:t>
            </a:r>
          </a:p>
          <a:p>
            <a:pPr lvl="1"/>
            <a:r>
              <a:rPr lang="es-CL" sz="2400" dirty="0" smtClean="0"/>
              <a:t>Anotar el valor de la frecuencia que sale en rojo, a la izquierda del espectrograma (720,9 Hz).</a:t>
            </a:r>
          </a:p>
          <a:p>
            <a:pPr lvl="1"/>
            <a:r>
              <a:rPr lang="es-CL" sz="2400" dirty="0" smtClean="0"/>
              <a:t>Repetir para los demás formantes.</a:t>
            </a:r>
          </a:p>
          <a:p>
            <a:pPr lvl="1"/>
            <a:r>
              <a:rPr lang="es-CL" sz="2400" b="1" dirty="0" smtClean="0"/>
              <a:t>¡Esta técnica de medición es </a:t>
            </a:r>
            <a:r>
              <a:rPr lang="es-CL" sz="2400" b="1" u="sng" dirty="0" smtClean="0"/>
              <a:t>muy</a:t>
            </a:r>
            <a:r>
              <a:rPr lang="es-CL" sz="2400" b="1" dirty="0" smtClean="0"/>
              <a:t> imprecisa!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r="667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3200000">
            <a:off x="2869227" y="3467231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4251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sz="2400" b="1" dirty="0"/>
              <a:t>¿Cómo se </a:t>
            </a:r>
            <a:r>
              <a:rPr lang="es-CL" sz="2400" b="1" dirty="0" smtClean="0"/>
              <a:t>miden los formantes?</a:t>
            </a:r>
            <a:endParaRPr lang="es-CL" sz="2400" b="1" dirty="0"/>
          </a:p>
          <a:p>
            <a:r>
              <a:rPr lang="es-CL" sz="2400" b="1" dirty="0"/>
              <a:t>Opción </a:t>
            </a:r>
            <a:r>
              <a:rPr lang="es-CL" sz="2400" b="1" dirty="0" smtClean="0"/>
              <a:t>2</a:t>
            </a:r>
          </a:p>
          <a:p>
            <a:pPr lvl="1"/>
            <a:r>
              <a:rPr lang="es-CL" sz="2400" dirty="0"/>
              <a:t>Hacer clic en un punto que quede </a:t>
            </a:r>
            <a:r>
              <a:rPr lang="es-CL" sz="2400" dirty="0" smtClean="0"/>
              <a:t>en </a:t>
            </a:r>
            <a:r>
              <a:rPr lang="es-CL" sz="2400" dirty="0"/>
              <a:t>el centro </a:t>
            </a:r>
            <a:r>
              <a:rPr lang="es-CL" sz="2400" dirty="0" smtClean="0"/>
              <a:t>del estado estable de </a:t>
            </a:r>
            <a:r>
              <a:rPr lang="es-CL" sz="2400" dirty="0"/>
              <a:t>la </a:t>
            </a:r>
            <a:r>
              <a:rPr lang="es-CL" sz="2400" dirty="0" smtClean="0"/>
              <a:t>vocal (flecha verde).</a:t>
            </a:r>
          </a:p>
          <a:p>
            <a:pPr lvl="1"/>
            <a:r>
              <a:rPr lang="es-CL" sz="2400" dirty="0" smtClean="0"/>
              <a:t>Seleccionar </a:t>
            </a:r>
            <a:r>
              <a:rPr lang="es-CL" sz="2400" i="1" dirty="0" err="1">
                <a:solidFill>
                  <a:srgbClr val="006600"/>
                </a:solidFill>
              </a:rPr>
              <a:t>Formant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/>
              <a:t>| </a:t>
            </a:r>
            <a:r>
              <a:rPr lang="es-CL" sz="2400" i="1" dirty="0" err="1">
                <a:solidFill>
                  <a:srgbClr val="006600"/>
                </a:solidFill>
              </a:rPr>
              <a:t>Formant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Listing</a:t>
            </a:r>
            <a:endParaRPr lang="es-CL" sz="2400" i="1" dirty="0" smtClean="0">
              <a:solidFill>
                <a:srgbClr val="006600"/>
              </a:solidFill>
            </a:endParaRPr>
          </a:p>
          <a:p>
            <a:pPr lvl="1"/>
            <a:r>
              <a:rPr lang="es-CL" sz="2400" dirty="0" smtClean="0"/>
              <a:t>Anotar los valores de F1 (597,2), F2 (1216,5), etc. que figuran en la ventana que aparece (flecha celeste).</a:t>
            </a:r>
          </a:p>
          <a:p>
            <a:pPr lvl="1"/>
            <a:r>
              <a:rPr lang="es-CL" sz="2400" dirty="0" smtClean="0"/>
              <a:t>OJO: La primera cifra (aquí, 24,9) corresponde al </a:t>
            </a:r>
            <a:r>
              <a:rPr lang="es-CL" sz="2400" u="sng" dirty="0" smtClean="0"/>
              <a:t>tiempo</a:t>
            </a:r>
            <a:r>
              <a:rPr lang="es-CL" sz="2400" dirty="0" smtClean="0"/>
              <a:t> de la medición, y no a un formante.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3"/>
            <a:ext cx="417023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7380000" flipV="1">
            <a:off x="871791" y="1003289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Down Arrow 10"/>
          <p:cNvSpPr/>
          <p:nvPr/>
        </p:nvSpPr>
        <p:spPr>
          <a:xfrm rot="1800000" flipH="1" flipV="1">
            <a:off x="871789" y="3644678"/>
            <a:ext cx="288032" cy="1080120"/>
          </a:xfrm>
          <a:prstGeom prst="downArrow">
            <a:avLst/>
          </a:prstGeom>
          <a:solidFill>
            <a:srgbClr val="66CCFF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1841"/>
            <a:ext cx="3952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sz="2400" b="1" dirty="0"/>
              <a:t>¿Cómo se </a:t>
            </a:r>
            <a:r>
              <a:rPr lang="es-CL" sz="2400" b="1" dirty="0" smtClean="0"/>
              <a:t>miden los formantes?</a:t>
            </a:r>
            <a:endParaRPr lang="es-CL" sz="2400" b="1" dirty="0"/>
          </a:p>
          <a:p>
            <a:r>
              <a:rPr lang="es-CL" sz="2400" b="1" dirty="0"/>
              <a:t>Opción </a:t>
            </a:r>
            <a:r>
              <a:rPr lang="es-CL" sz="2400" b="1" dirty="0" smtClean="0"/>
              <a:t>3</a:t>
            </a:r>
          </a:p>
          <a:p>
            <a:pPr lvl="1"/>
            <a:r>
              <a:rPr lang="es-CL" sz="2400" dirty="0" smtClean="0"/>
              <a:t>Seleccionar un </a:t>
            </a:r>
            <a:r>
              <a:rPr lang="es-CL" sz="2400" b="1" dirty="0" smtClean="0"/>
              <a:t>lapso</a:t>
            </a:r>
            <a:r>
              <a:rPr lang="es-CL" sz="2400" dirty="0" smtClean="0"/>
              <a:t> de tiempo que </a:t>
            </a:r>
            <a:r>
              <a:rPr lang="es-CL" sz="2400" dirty="0"/>
              <a:t>quede </a:t>
            </a:r>
            <a:r>
              <a:rPr lang="es-CL" sz="2400" dirty="0" smtClean="0"/>
              <a:t>en </a:t>
            </a:r>
            <a:r>
              <a:rPr lang="es-CL" sz="2400" dirty="0"/>
              <a:t>el centro </a:t>
            </a:r>
            <a:r>
              <a:rPr lang="es-CL" sz="2400" dirty="0" smtClean="0"/>
              <a:t>del estado estable de </a:t>
            </a:r>
            <a:r>
              <a:rPr lang="es-CL" sz="2400" dirty="0"/>
              <a:t>la </a:t>
            </a:r>
            <a:r>
              <a:rPr lang="es-CL" sz="2400" dirty="0" smtClean="0"/>
              <a:t>vocal (flechas verdes). Unos </a:t>
            </a:r>
            <a:r>
              <a:rPr lang="es-CL" sz="2400" b="1" dirty="0" smtClean="0"/>
              <a:t>30 ms</a:t>
            </a:r>
            <a:r>
              <a:rPr lang="es-CL" sz="2400" dirty="0" smtClean="0"/>
              <a:t> estaría bien.</a:t>
            </a:r>
          </a:p>
          <a:p>
            <a:pPr lvl="1"/>
            <a:r>
              <a:rPr lang="es-CL" sz="2400" dirty="0" smtClean="0"/>
              <a:t>Pulsar la tecla </a:t>
            </a:r>
            <a:r>
              <a:rPr lang="es-CL" sz="2400" b="1" dirty="0" smtClean="0">
                <a:solidFill>
                  <a:srgbClr val="0000FF"/>
                </a:solidFill>
              </a:rPr>
              <a:t>F1</a:t>
            </a:r>
            <a:r>
              <a:rPr lang="es-CL" sz="2400" dirty="0" smtClean="0"/>
              <a:t> para medir el formante F1 (flecha celeste; aquí, 596,8 Hz), la tecla </a:t>
            </a:r>
            <a:r>
              <a:rPr lang="es-CL" sz="2400" b="1" dirty="0" smtClean="0">
                <a:solidFill>
                  <a:srgbClr val="0000FF"/>
                </a:solidFill>
              </a:rPr>
              <a:t>F2</a:t>
            </a:r>
            <a:r>
              <a:rPr lang="es-CL" sz="2400" dirty="0" smtClean="0"/>
              <a:t> para medir el F2, etcétera.</a:t>
            </a:r>
          </a:p>
          <a:p>
            <a:pPr lvl="1"/>
            <a:r>
              <a:rPr lang="es-CL" sz="2400" dirty="0" smtClean="0"/>
              <a:t>Los valores que se obtienen así son </a:t>
            </a:r>
            <a:r>
              <a:rPr lang="es-CL" sz="2400" u="sng" dirty="0" smtClean="0"/>
              <a:t>promedios</a:t>
            </a:r>
            <a:r>
              <a:rPr lang="es-CL" sz="2400" dirty="0" smtClean="0"/>
              <a:t>.</a:t>
            </a:r>
          </a:p>
          <a:p>
            <a:pPr lvl="1"/>
            <a:r>
              <a:rPr lang="es-CL" sz="2400" dirty="0" smtClean="0"/>
              <a:t>(Cuando se trata de un lapso de tiempo, </a:t>
            </a:r>
            <a:r>
              <a:rPr lang="es-CL" sz="2400" i="1" dirty="0" err="1">
                <a:solidFill>
                  <a:srgbClr val="006600"/>
                </a:solidFill>
              </a:rPr>
              <a:t>Formant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i="1" dirty="0" err="1">
                <a:solidFill>
                  <a:srgbClr val="006600"/>
                </a:solidFill>
              </a:rPr>
              <a:t>Listing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no calcula el promedio, sino que muestra todos los valores individuales, cosa poco útil).</a:t>
            </a:r>
            <a:endParaRPr lang="es-CL" sz="2400" dirty="0"/>
          </a:p>
        </p:txBody>
      </p:sp>
      <p:sp>
        <p:nvSpPr>
          <p:cNvPr id="10" name="Down Arrow 9"/>
          <p:cNvSpPr/>
          <p:nvPr/>
        </p:nvSpPr>
        <p:spPr>
          <a:xfrm rot="7380000" flipV="1">
            <a:off x="2511082" y="1036700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Down Arrow 10"/>
          <p:cNvSpPr/>
          <p:nvPr/>
        </p:nvSpPr>
        <p:spPr>
          <a:xfrm rot="1800000" flipH="1" flipV="1">
            <a:off x="871789" y="3644678"/>
            <a:ext cx="288032" cy="1080120"/>
          </a:xfrm>
          <a:prstGeom prst="downArrow">
            <a:avLst/>
          </a:prstGeom>
          <a:solidFill>
            <a:srgbClr val="66CCFF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Down Arrow 11"/>
          <p:cNvSpPr/>
          <p:nvPr/>
        </p:nvSpPr>
        <p:spPr>
          <a:xfrm rot="14220000" flipH="1" flipV="1">
            <a:off x="3951241" y="1036702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3388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b="1" dirty="0"/>
              <a:t>¿Cómo se miden los formantes?</a:t>
            </a:r>
          </a:p>
          <a:p>
            <a:r>
              <a:rPr lang="es-CL" sz="2400" b="1" dirty="0"/>
              <a:t>Opción </a:t>
            </a:r>
            <a:r>
              <a:rPr lang="es-CL" sz="2400" b="1" dirty="0" smtClean="0"/>
              <a:t>4</a:t>
            </a:r>
            <a:endParaRPr lang="es-CL" sz="2400" b="1" dirty="0"/>
          </a:p>
          <a:p>
            <a:pPr lvl="1"/>
            <a:r>
              <a:rPr lang="es-CL" sz="2400" dirty="0"/>
              <a:t>Seleccionar </a:t>
            </a:r>
            <a:r>
              <a:rPr lang="es-CL" sz="2400" dirty="0" smtClean="0"/>
              <a:t>y etiquetar lo que se quiere analizar —puntos o intervalos— y luego analizarlos con un script.</a:t>
            </a:r>
          </a:p>
          <a:p>
            <a:pPr lvl="1"/>
            <a:r>
              <a:rPr lang="es-CL" sz="2400" dirty="0" smtClean="0"/>
              <a:t>Esta opción es la mejor de todas, por eliminar varias posibles fuentes de errores y por ser replicable.</a:t>
            </a:r>
          </a:p>
          <a:p>
            <a:pPr lvl="1"/>
            <a:r>
              <a:rPr lang="es-CL" sz="2400" dirty="0" smtClean="0"/>
              <a:t>Pero ¡requiere un script adecuado!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2511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71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/>
          </a:bodyPr>
          <a:lstStyle/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Selecciona un lapso de 20-30 ms de la parte estable de [u] y [o].</a:t>
            </a:r>
          </a:p>
          <a:p>
            <a:r>
              <a:rPr lang="es-CL" sz="2400" dirty="0" smtClean="0"/>
              <a:t>Crea un intervalo para cada uno de estos lapsos en los tiers 5 y 6 (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F1</a:t>
            </a:r>
            <a:r>
              <a:rPr lang="es-CL" sz="2400" dirty="0" smtClean="0"/>
              <a:t> y 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F2</a:t>
            </a:r>
            <a:r>
              <a:rPr lang="es-CL" sz="2400" dirty="0" smtClean="0"/>
              <a:t>) (gráfico 1). </a:t>
            </a:r>
          </a:p>
          <a:p>
            <a:r>
              <a:rPr lang="es-CL" sz="2400" dirty="0" smtClean="0"/>
              <a:t>Mide el valor promedio de F1 y F2 de cada lapso y anótalo en los intervalos correspondientes, con un punto decimal de precisión ([o] sale en el gráfico 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196752"/>
            <a:ext cx="4104456" cy="52322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Charis SIL Compact" pitchFamily="2" charset="0"/>
                <a:ea typeface="Charis SIL Compact" pitchFamily="2" charset="0"/>
                <a:cs typeface="Charis SIL Compact" pitchFamily="2" charset="0"/>
              </a:rPr>
              <a:t>EJERCICIO 2</a:t>
            </a:r>
            <a:endParaRPr lang="es-CL" sz="2800" b="1" dirty="0">
              <a:latin typeface="Charis SIL Compact" pitchFamily="2" charset="0"/>
              <a:ea typeface="Charis SIL Compact" pitchFamily="2" charset="0"/>
              <a:cs typeface="Charis SIL Compact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04455" cy="25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4" y="3816196"/>
            <a:ext cx="4100759" cy="24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82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formantes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Resetea la configuración del análisis de formantes.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Formants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</a:t>
            </a:r>
            <a:r>
              <a:rPr lang="es-CL" sz="2400" dirty="0" smtClean="0"/>
              <a:t>en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Standards</a:t>
            </a:r>
            <a:r>
              <a:rPr lang="es-CL" sz="2400" dirty="0"/>
              <a:t> </a:t>
            </a:r>
            <a:r>
              <a:rPr lang="es-CL" sz="2400" dirty="0" smtClean="0"/>
              <a:t>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</a:p>
          <a:p>
            <a:r>
              <a:rPr lang="es-CL" sz="2400" b="1" u="sng" smtClean="0"/>
              <a:t>Des</a:t>
            </a:r>
            <a:r>
              <a:rPr lang="es-CL" sz="2400" b="1" smtClean="0"/>
              <a:t>activa el </a:t>
            </a:r>
            <a:r>
              <a:rPr lang="es-CL" sz="2400" b="1" dirty="0" smtClean="0"/>
              <a:t>análisis de formantes.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Formants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</a:t>
            </a:r>
            <a:r>
              <a:rPr lang="es-CL" sz="2400" i="1" dirty="0" err="1" smtClean="0">
                <a:solidFill>
                  <a:srgbClr val="006600"/>
                </a:solidFill>
              </a:rPr>
              <a:t>Formants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  <a:endParaRPr lang="es-CL" sz="2400" i="1" dirty="0">
              <a:solidFill>
                <a:srgbClr val="006600"/>
              </a:solidFill>
            </a:endParaRPr>
          </a:p>
          <a:p>
            <a:r>
              <a:rPr lang="es-CL" sz="2400" dirty="0" smtClean="0"/>
              <a:t>Ahora ya no se ven los puntos rojos en el espectrograma.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4176463" cy="4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3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Programas requeridos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b="1" dirty="0" smtClean="0"/>
              <a:t>Praat</a:t>
            </a:r>
          </a:p>
          <a:p>
            <a:pPr lvl="1"/>
            <a:r>
              <a:rPr lang="es-CL" dirty="0" smtClean="0"/>
              <a:t>El cortaplumas suizo del análisis fonético.</a:t>
            </a:r>
            <a:br>
              <a:rPr lang="es-CL" dirty="0" smtClean="0"/>
            </a:br>
            <a:r>
              <a:rPr lang="es-CL" dirty="0" smtClean="0">
                <a:hlinkClick r:id="rId3"/>
              </a:rPr>
              <a:t>www.praat.org</a:t>
            </a:r>
            <a:endParaRPr lang="es-CL" dirty="0" smtClean="0"/>
          </a:p>
          <a:p>
            <a:r>
              <a:rPr lang="es-CL" b="1" dirty="0" smtClean="0"/>
              <a:t>Lenz</a:t>
            </a:r>
          </a:p>
          <a:p>
            <a:pPr lvl="1"/>
            <a:r>
              <a:rPr lang="es-CL" dirty="0" smtClean="0"/>
              <a:t>Programa que permite digitar directamente en AFI.</a:t>
            </a:r>
            <a:br>
              <a:rPr lang="es-CL" dirty="0" smtClean="0"/>
            </a:br>
            <a:r>
              <a:rPr lang="en-US" dirty="0" smtClean="0">
                <a:hlinkClick r:id="rId4"/>
              </a:rPr>
              <a:t>sadowsky.cl/lenz-es.html</a:t>
            </a:r>
            <a:endParaRPr lang="es-CL" dirty="0" smtClean="0"/>
          </a:p>
          <a:p>
            <a:r>
              <a:rPr lang="es-CL" b="1" dirty="0" smtClean="0"/>
              <a:t>Fuentes tipográficas AFI de SIL</a:t>
            </a:r>
          </a:p>
          <a:p>
            <a:pPr lvl="1"/>
            <a:r>
              <a:rPr lang="es-CL" dirty="0" smtClean="0"/>
              <a:t>Las fuentes Unicode Charis SIL y Doulos SIL (y sus versiones compactas) son el estándar de facto en el mundo.</a:t>
            </a:r>
            <a:br>
              <a:rPr lang="es-CL" dirty="0" smtClean="0"/>
            </a:br>
            <a:r>
              <a:rPr lang="es-CL" dirty="0" smtClean="0">
                <a:hlinkClick r:id="rId5"/>
              </a:rPr>
              <a:t>Charis SIL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hlinkClick r:id="rId6"/>
              </a:rPr>
              <a:t>Doulos SIL</a:t>
            </a:r>
            <a:endParaRPr lang="es-CL" dirty="0" smtClean="0"/>
          </a:p>
          <a:p>
            <a:pPr lvl="1"/>
            <a:endParaRPr lang="es-C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Medición de </a:t>
            </a:r>
            <a:r>
              <a:rPr lang="es-ES" dirty="0" smtClean="0"/>
              <a:t>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8557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</a:t>
            </a:r>
            <a:r>
              <a:rPr lang="es-ES" dirty="0" smtClean="0"/>
              <a:t>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51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La intensidad de una onda sonora es su </a:t>
            </a:r>
            <a:r>
              <a:rPr lang="es-CL" sz="2400" b="1" dirty="0" smtClean="0"/>
              <a:t>potencia acústica </a:t>
            </a:r>
            <a:r>
              <a:rPr lang="es-CL" sz="2400" dirty="0" smtClean="0"/>
              <a:t>(poder acústico). </a:t>
            </a:r>
          </a:p>
          <a:p>
            <a:r>
              <a:rPr lang="es-CL" sz="2400" dirty="0" smtClean="0"/>
              <a:t>La intensidad se correlaciona con la amplitud de la onda sonora (la distancia entre los extremos de sus oscilaciones).</a:t>
            </a:r>
          </a:p>
          <a:p>
            <a:r>
              <a:rPr lang="es-CL" sz="2400" dirty="0" smtClean="0"/>
              <a:t>Se mide en decibeles (dB).</a:t>
            </a:r>
          </a:p>
          <a:p>
            <a:r>
              <a:rPr lang="es-CL" sz="2400" dirty="0" smtClean="0"/>
              <a:t>La intensidad no es exactamente lo mismo que el volumen, pero ése es un tema para otro día.</a:t>
            </a:r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4244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755576" y="1196752"/>
            <a:ext cx="432048" cy="1724248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ight Brace 9"/>
          <p:cNvSpPr/>
          <p:nvPr/>
        </p:nvSpPr>
        <p:spPr>
          <a:xfrm>
            <a:off x="2051720" y="1556792"/>
            <a:ext cx="432048" cy="936104"/>
          </a:xfrm>
          <a:prstGeom prst="rightBrac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323528" y="3111376"/>
            <a:ext cx="4142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La primera onda acústica (en rojo) es de mayor intensidad que la segunda (en azul). La segunda es, a su vez, de mayor intensidad que la tercera (verde).</a:t>
            </a:r>
            <a:endParaRPr lang="es-CL" sz="2000" i="1" dirty="0">
              <a:latin typeface="Charis SIL" panose="02000500060000020004" pitchFamily="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771800" y="1916832"/>
            <a:ext cx="432048" cy="360040"/>
          </a:xfrm>
          <a:prstGeom prst="righ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237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Cambia la configuración del análisis de intensidad.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Intensity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Intensity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 smtClean="0"/>
              <a:t>Hacer clic en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Standards</a:t>
            </a:r>
            <a:r>
              <a:rPr lang="es-CL" sz="2400" dirty="0" smtClean="0"/>
              <a:t>.</a:t>
            </a:r>
          </a:p>
          <a:p>
            <a:pPr lvl="1"/>
            <a:r>
              <a:rPr lang="es-CL" sz="2400" dirty="0" smtClean="0"/>
              <a:t>Cambiar el primer valor de </a:t>
            </a:r>
            <a:r>
              <a:rPr lang="es-CL" sz="2400" i="1" dirty="0" smtClean="0">
                <a:solidFill>
                  <a:srgbClr val="006600"/>
                </a:solidFill>
              </a:rPr>
              <a:t>View </a:t>
            </a:r>
            <a:r>
              <a:rPr lang="es-CL" sz="2400" i="1" dirty="0" err="1" smtClean="0">
                <a:solidFill>
                  <a:srgbClr val="006600"/>
                </a:solidFill>
              </a:rPr>
              <a:t>range</a:t>
            </a:r>
            <a:r>
              <a:rPr lang="es-CL" sz="2400" i="1" dirty="0" smtClean="0">
                <a:solidFill>
                  <a:srgbClr val="006600"/>
                </a:solidFill>
              </a:rPr>
              <a:t> (dB) </a:t>
            </a:r>
            <a:r>
              <a:rPr lang="es-CL" sz="2400" dirty="0" smtClean="0"/>
              <a:t>de 50 a 0.</a:t>
            </a:r>
          </a:p>
          <a:p>
            <a:pPr lvl="1"/>
            <a:r>
              <a:rPr lang="es-CL" sz="2400" dirty="0" smtClean="0"/>
              <a:t>Hacer clic </a:t>
            </a:r>
            <a:r>
              <a:rPr lang="es-CL" sz="2400" i="1" dirty="0" smtClean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</a:p>
          <a:p>
            <a:r>
              <a:rPr lang="es-CL" sz="2400" b="1" dirty="0" smtClean="0"/>
              <a:t>Activa el análisis de intensidad.</a:t>
            </a:r>
          </a:p>
          <a:p>
            <a:pPr lvl="1"/>
            <a:r>
              <a:rPr lang="es-CL" sz="2400" i="1" dirty="0" err="1" smtClean="0">
                <a:solidFill>
                  <a:srgbClr val="006600"/>
                </a:solidFill>
              </a:rPr>
              <a:t>Intensity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</a:t>
            </a:r>
            <a:r>
              <a:rPr lang="es-CL" sz="2400" i="1" dirty="0" err="1" smtClean="0">
                <a:solidFill>
                  <a:srgbClr val="006600"/>
                </a:solidFill>
              </a:rPr>
              <a:t>Intensity</a:t>
            </a:r>
            <a:endParaRPr lang="es-CL" sz="2400" i="1" dirty="0">
              <a:solidFill>
                <a:srgbClr val="0066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548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64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 lnSpcReduction="20000"/>
          </a:bodyPr>
          <a:lstStyle/>
          <a:p>
            <a:r>
              <a:rPr lang="es-CL" sz="2400" dirty="0" smtClean="0"/>
              <a:t>Al activar el análisis de intensidad, aparece una delgada línea amarilla en el espectrograma.</a:t>
            </a:r>
          </a:p>
          <a:p>
            <a:r>
              <a:rPr lang="es-CL" sz="2400" dirty="0"/>
              <a:t>Al </a:t>
            </a:r>
            <a:r>
              <a:rPr lang="es-CL" sz="2400" dirty="0" smtClean="0"/>
              <a:t>derecho izquierdo </a:t>
            </a:r>
            <a:r>
              <a:rPr lang="es-CL" sz="2400" dirty="0"/>
              <a:t>del espectrograma hay tres </a:t>
            </a:r>
            <a:r>
              <a:rPr lang="es-CL" sz="2400" dirty="0" smtClean="0"/>
              <a:t>cifras en verde. </a:t>
            </a:r>
            <a:r>
              <a:rPr lang="es-CL" sz="2400" dirty="0"/>
              <a:t>Desde arriba hacia abajo, éstas son:</a:t>
            </a:r>
          </a:p>
          <a:p>
            <a:pPr lvl="1"/>
            <a:r>
              <a:rPr lang="es-CL" sz="2400" b="1" dirty="0" smtClean="0"/>
              <a:t>Intensidad máxima del análisis </a:t>
            </a:r>
            <a:r>
              <a:rPr lang="es-CL" sz="2400" dirty="0" smtClean="0"/>
              <a:t>(100 dB </a:t>
            </a:r>
            <a:r>
              <a:rPr lang="es-CL" sz="2400" dirty="0"/>
              <a:t>aquí).</a:t>
            </a:r>
          </a:p>
          <a:p>
            <a:pPr lvl="1"/>
            <a:r>
              <a:rPr lang="es-CL" sz="2400" b="1" dirty="0" smtClean="0"/>
              <a:t>Intensidad del punto que está debajo del cursor</a:t>
            </a:r>
            <a:r>
              <a:rPr lang="es-CL" sz="2400" dirty="0" smtClean="0"/>
              <a:t>, en dB (66,36 aquí). Si se selecciona un lapso de tiempo, este valor es un promedio.</a:t>
            </a:r>
            <a:endParaRPr lang="es-CL" sz="2400" dirty="0"/>
          </a:p>
          <a:p>
            <a:pPr lvl="1"/>
            <a:r>
              <a:rPr lang="es-CL" sz="2400" b="1" dirty="0"/>
              <a:t>Intensidad </a:t>
            </a:r>
            <a:r>
              <a:rPr lang="es-CL" sz="2400" b="1" dirty="0" smtClean="0"/>
              <a:t>mínima del análisis </a:t>
            </a:r>
            <a:r>
              <a:rPr lang="es-CL" sz="2400" dirty="0" smtClean="0"/>
              <a:t>(0 dB aquí).</a:t>
            </a:r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4104456" cy="38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flipH="1" flipV="1">
            <a:off x="683568" y="2601361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Down Arrow 7"/>
          <p:cNvSpPr/>
          <p:nvPr/>
        </p:nvSpPr>
        <p:spPr>
          <a:xfrm flipH="1" flipV="1">
            <a:off x="1763688" y="2783682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Down Arrow 9"/>
          <p:cNvSpPr/>
          <p:nvPr/>
        </p:nvSpPr>
        <p:spPr>
          <a:xfrm flipH="1" flipV="1">
            <a:off x="2627784" y="2601361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571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54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la intensidad?</a:t>
            </a:r>
          </a:p>
          <a:p>
            <a:r>
              <a:rPr lang="es-CL" sz="2400" dirty="0" smtClean="0"/>
              <a:t>Al igual que los formantes, la intensidad puede medirse a partir de un punto o un lapso de tiempo.</a:t>
            </a:r>
          </a:p>
          <a:p>
            <a:r>
              <a:rPr lang="es-CL" sz="2400" dirty="0" smtClean="0"/>
              <a:t>Es preferible medir el valor promedio de un lapso. Para hacerlo, selecciona el lapso de interés, pulsa la tecla </a:t>
            </a:r>
            <a:r>
              <a:rPr lang="es-CL" sz="2400" b="1" dirty="0" smtClean="0">
                <a:solidFill>
                  <a:srgbClr val="0000FF"/>
                </a:solidFill>
              </a:rPr>
              <a:t>F8</a:t>
            </a:r>
            <a:r>
              <a:rPr lang="es-CL" sz="2400" dirty="0" smtClean="0"/>
              <a:t> y anota el valor que aparece en la ventana (62,79 dB aquí).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668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4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2334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la intensidad?</a:t>
            </a:r>
          </a:p>
          <a:p>
            <a:r>
              <a:rPr lang="es-CL" sz="2400" dirty="0" smtClean="0"/>
              <a:t>Al seleccionar un lapso de tiempo, conviene que buscar la sección del fono de interés donde la intensidad es </a:t>
            </a:r>
            <a:r>
              <a:rPr lang="es-CL" sz="2400" u="sng" dirty="0" smtClean="0"/>
              <a:t>estable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En este ejemplo, la intensidad de [ʃ] es estable entre las flechas verdes.</a:t>
            </a:r>
          </a:p>
        </p:txBody>
      </p:sp>
      <p:sp>
        <p:nvSpPr>
          <p:cNvPr id="7" name="Down Arrow 6"/>
          <p:cNvSpPr/>
          <p:nvPr/>
        </p:nvSpPr>
        <p:spPr>
          <a:xfrm rot="1500000" flipH="1" flipV="1">
            <a:off x="1320601" y="2631079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Down Arrow 7"/>
          <p:cNvSpPr/>
          <p:nvPr/>
        </p:nvSpPr>
        <p:spPr>
          <a:xfrm rot="-1500000" flipH="1" flipV="1">
            <a:off x="2410483" y="2631076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363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lnSpcReduction="10000"/>
          </a:bodyPr>
          <a:lstStyle/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Selecciona la parte estable del centro de cada uno de los cinco fonos de “mucho” (estamos analizando [o] y [o̰] por separado).</a:t>
            </a:r>
          </a:p>
          <a:p>
            <a:r>
              <a:rPr lang="es-CL" sz="2400" dirty="0" smtClean="0"/>
              <a:t>Crea un intervalo para cada uno de estos lapsos en el tier 7 (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intensidad</a:t>
            </a:r>
            <a:r>
              <a:rPr lang="es-CL" sz="2400" dirty="0" smtClean="0"/>
              <a:t>).</a:t>
            </a:r>
          </a:p>
          <a:p>
            <a:r>
              <a:rPr lang="es-CL" sz="2400" dirty="0" smtClean="0"/>
              <a:t>Mide el valor promedio de la intensidad de cada intervalo, con un punto decimal de precisión, y anótala (flechas).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196752"/>
            <a:ext cx="4104456" cy="52322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Charis SIL Compact" pitchFamily="2" charset="0"/>
                <a:ea typeface="Charis SIL Compact" pitchFamily="2" charset="0"/>
                <a:cs typeface="Charis SIL Compact" pitchFamily="2" charset="0"/>
              </a:rPr>
              <a:t>EJERCICIO 3</a:t>
            </a:r>
            <a:endParaRPr lang="es-CL" sz="2800" b="1" dirty="0">
              <a:latin typeface="Charis SIL Compact" pitchFamily="2" charset="0"/>
              <a:ea typeface="Charis SIL Compact" pitchFamily="2" charset="0"/>
              <a:cs typeface="Charis SIL Compact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1069"/>
            <a:ext cx="4176464" cy="377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1500000" flipH="1" flipV="1">
            <a:off x="214746" y="4990442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Down Arrow 10"/>
          <p:cNvSpPr/>
          <p:nvPr/>
        </p:nvSpPr>
        <p:spPr>
          <a:xfrm rot="1500000" flipH="1" flipV="1">
            <a:off x="725908" y="4998222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Down Arrow 11"/>
          <p:cNvSpPr/>
          <p:nvPr/>
        </p:nvSpPr>
        <p:spPr>
          <a:xfrm rot="1500000" flipH="1" flipV="1">
            <a:off x="2393962" y="4966819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Down Arrow 12"/>
          <p:cNvSpPr/>
          <p:nvPr/>
        </p:nvSpPr>
        <p:spPr>
          <a:xfrm rot="1500000" flipH="1" flipV="1">
            <a:off x="3130562" y="4966819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Down Arrow 13"/>
          <p:cNvSpPr/>
          <p:nvPr/>
        </p:nvSpPr>
        <p:spPr>
          <a:xfrm rot="1500000" flipH="1" flipV="1">
            <a:off x="1443433" y="4999304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862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intensidad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57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Resetea la configuración del análisis de intensidad.</a:t>
            </a:r>
          </a:p>
          <a:p>
            <a:pPr lvl="1"/>
            <a:r>
              <a:rPr lang="es-CL" sz="2400" i="1" dirty="0" err="1">
                <a:solidFill>
                  <a:srgbClr val="006600"/>
                </a:solidFill>
              </a:rPr>
              <a:t>Intensity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Intensity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/>
              <a:t>Hacer clic </a:t>
            </a:r>
            <a:r>
              <a:rPr lang="es-CL" sz="2400" dirty="0" smtClean="0"/>
              <a:t>en el botón </a:t>
            </a:r>
            <a:r>
              <a:rPr lang="es-CL" sz="2400" i="1" dirty="0" err="1" smtClean="0">
                <a:solidFill>
                  <a:srgbClr val="006600"/>
                </a:solidFill>
              </a:rPr>
              <a:t>Standards</a:t>
            </a:r>
            <a:r>
              <a:rPr lang="es-CL" sz="2400" dirty="0"/>
              <a:t> </a:t>
            </a:r>
            <a:r>
              <a:rPr lang="es-CL" sz="2400" dirty="0" smtClean="0"/>
              <a:t>y luego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r>
              <a:rPr lang="es-CL" sz="2400" dirty="0" smtClean="0"/>
              <a:t>.</a:t>
            </a:r>
          </a:p>
          <a:p>
            <a:r>
              <a:rPr lang="es-CL" sz="2400" b="1" u="sng" dirty="0" smtClean="0"/>
              <a:t>Des</a:t>
            </a:r>
            <a:r>
              <a:rPr lang="es-CL" sz="2400" b="1" dirty="0" smtClean="0"/>
              <a:t>activa en análisis de intensidad.</a:t>
            </a:r>
          </a:p>
          <a:p>
            <a:pPr lvl="1"/>
            <a:r>
              <a:rPr lang="es-CL" sz="2400" i="1" dirty="0" err="1">
                <a:solidFill>
                  <a:srgbClr val="006600"/>
                </a:solidFill>
              </a:rPr>
              <a:t>Intensity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</a:t>
            </a:r>
            <a:r>
              <a:rPr lang="es-CL" sz="2400" i="1" dirty="0" err="1" smtClean="0">
                <a:solidFill>
                  <a:srgbClr val="006600"/>
                </a:solidFill>
              </a:rPr>
              <a:t>Intensity</a:t>
            </a:r>
            <a:endParaRPr lang="es-CL" sz="2400" i="1" dirty="0">
              <a:solidFill>
                <a:srgbClr val="006600"/>
              </a:solidFill>
            </a:endParaRPr>
          </a:p>
          <a:p>
            <a:r>
              <a:rPr lang="es-CL" sz="2400" dirty="0" smtClean="0"/>
              <a:t>Ahora ya no se ve la </a:t>
            </a:r>
            <a:r>
              <a:rPr lang="es-CL" sz="2400" dirty="0" err="1" smtClean="0"/>
              <a:t>linea</a:t>
            </a:r>
            <a:r>
              <a:rPr lang="es-CL" sz="2400" dirty="0" smtClean="0"/>
              <a:t> amarilla en el espectrograma.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04456" cy="384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77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Medición de </a:t>
            </a:r>
            <a:r>
              <a:rPr lang="es-ES" dirty="0" smtClean="0"/>
              <a:t>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5230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/>
              <a:t>Shimmer</a:t>
            </a:r>
          </a:p>
          <a:p>
            <a:r>
              <a:rPr lang="es-CL" sz="2400" dirty="0"/>
              <a:t>Microvariaciones </a:t>
            </a:r>
            <a:r>
              <a:rPr lang="es-CL" sz="2400" dirty="0" smtClean="0"/>
              <a:t>(irregularidades) en </a:t>
            </a:r>
            <a:r>
              <a:rPr lang="es-CL" sz="2400" dirty="0"/>
              <a:t>la </a:t>
            </a:r>
            <a:r>
              <a:rPr lang="es-CL" sz="2400" u="sng" dirty="0"/>
              <a:t>amplitud</a:t>
            </a:r>
            <a:r>
              <a:rPr lang="es-CL" sz="2400" dirty="0"/>
              <a:t> de las vibraciones de las cuerdas vocales </a:t>
            </a:r>
            <a:r>
              <a:rPr lang="es-CL" sz="2400" dirty="0" smtClean="0"/>
              <a:t>(</a:t>
            </a:r>
            <a:r>
              <a:rPr lang="es-CL" sz="2400" u="sng" dirty="0" smtClean="0"/>
              <a:t>intensidad</a:t>
            </a:r>
            <a:r>
              <a:rPr lang="es-CL" sz="2400" dirty="0" smtClean="0"/>
              <a:t> de </a:t>
            </a:r>
            <a:r>
              <a:rPr lang="es-CL" sz="2400" dirty="0"/>
              <a:t>la señal).</a:t>
            </a:r>
          </a:p>
          <a:p>
            <a:pPr marL="0" indent="0">
              <a:buNone/>
            </a:pPr>
            <a:r>
              <a:rPr lang="es-CL" sz="2400" b="1" dirty="0" smtClean="0"/>
              <a:t>Jitter</a:t>
            </a:r>
          </a:p>
          <a:p>
            <a:r>
              <a:rPr lang="es-CL" sz="2400" dirty="0" smtClean="0"/>
              <a:t>Microvariaciones </a:t>
            </a:r>
            <a:r>
              <a:rPr lang="es-CL" sz="2400" dirty="0"/>
              <a:t>(irregularidades) </a:t>
            </a:r>
            <a:r>
              <a:rPr lang="es-CL" sz="2400" dirty="0" smtClean="0"/>
              <a:t>en la </a:t>
            </a:r>
            <a:r>
              <a:rPr lang="es-CL" sz="2400" u="sng" dirty="0" smtClean="0"/>
              <a:t>velocidad</a:t>
            </a:r>
            <a:r>
              <a:rPr lang="es-CL" sz="2400" dirty="0" smtClean="0"/>
              <a:t> (frecuencia) de las vibraciones de las cuerdas vocales (</a:t>
            </a:r>
            <a:r>
              <a:rPr lang="es-CL" sz="2400" u="sng" dirty="0" smtClean="0"/>
              <a:t>tono o F0</a:t>
            </a:r>
            <a:r>
              <a:rPr lang="es-CL" sz="2400" dirty="0" smtClean="0"/>
              <a:t>).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4" y="1215752"/>
            <a:ext cx="4158630" cy="28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0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Último requisito…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b="1" dirty="0" smtClean="0"/>
              <a:t>Archivo de audio</a:t>
            </a:r>
          </a:p>
          <a:p>
            <a:pPr lvl="1"/>
            <a:r>
              <a:rPr lang="es-CL" dirty="0"/>
              <a:t>Sadowsky_Taller-Praat-03--</a:t>
            </a:r>
            <a:r>
              <a:rPr lang="es-CL" dirty="0" err="1"/>
              <a:t>audio.flac</a:t>
            </a:r>
            <a:endParaRPr lang="es-C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60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err="1" smtClean="0"/>
              <a:t>HNR</a:t>
            </a:r>
            <a:r>
              <a:rPr lang="es-CL" sz="2400" b="1" dirty="0" smtClean="0"/>
              <a:t> (en Harmonicity)</a:t>
            </a:r>
          </a:p>
          <a:p>
            <a:r>
              <a:rPr lang="es-CL" sz="2400" i="1" dirty="0" err="1" smtClean="0"/>
              <a:t>Harmonics</a:t>
            </a:r>
            <a:r>
              <a:rPr lang="es-CL" sz="2400" i="1" dirty="0" smtClean="0"/>
              <a:t>-to-</a:t>
            </a:r>
            <a:r>
              <a:rPr lang="es-CL" sz="2400" i="1" dirty="0" err="1" smtClean="0"/>
              <a:t>noise</a:t>
            </a:r>
            <a:r>
              <a:rPr lang="es-CL" sz="2400" i="1" dirty="0" smtClean="0"/>
              <a:t> ratio</a:t>
            </a:r>
            <a:r>
              <a:rPr lang="es-CL" sz="2400" dirty="0" smtClean="0"/>
              <a:t>, o relación armónicos-ruido.</a:t>
            </a:r>
          </a:p>
          <a:p>
            <a:r>
              <a:rPr lang="es-CL" sz="2400" dirty="0" smtClean="0"/>
              <a:t>La relación entre el sonido periódico (armónicos) y el aperiódico (ruido).</a:t>
            </a:r>
          </a:p>
          <a:p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67220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61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 fontScale="92500"/>
          </a:bodyPr>
          <a:lstStyle/>
          <a:p>
            <a:r>
              <a:rPr lang="es-CL" sz="2400" b="1" dirty="0" smtClean="0"/>
              <a:t>Cambia la configuración del análisis del tono.</a:t>
            </a:r>
          </a:p>
          <a:p>
            <a:pPr lvl="1"/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i="1" dirty="0" err="1" smtClean="0">
                <a:solidFill>
                  <a:srgbClr val="006600"/>
                </a:solidFill>
              </a:rPr>
              <a:t>Settings</a:t>
            </a:r>
            <a:r>
              <a:rPr lang="es-CL" sz="2400" i="1" dirty="0" smtClean="0">
                <a:solidFill>
                  <a:srgbClr val="006600"/>
                </a:solidFill>
              </a:rPr>
              <a:t>…</a:t>
            </a:r>
          </a:p>
          <a:p>
            <a:pPr lvl="1"/>
            <a:r>
              <a:rPr lang="es-CL" sz="2400" dirty="0" smtClean="0"/>
              <a:t>Cambiar el primer valor de </a:t>
            </a:r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i="1" dirty="0" err="1" smtClean="0">
                <a:solidFill>
                  <a:srgbClr val="006600"/>
                </a:solidFill>
              </a:rPr>
              <a:t>range</a:t>
            </a:r>
            <a:r>
              <a:rPr lang="es-CL" sz="2400" i="1" dirty="0" smtClean="0">
                <a:solidFill>
                  <a:srgbClr val="006600"/>
                </a:solidFill>
              </a:rPr>
              <a:t> (Hz) </a:t>
            </a:r>
            <a:r>
              <a:rPr lang="es-CL" sz="2400" dirty="0" smtClean="0"/>
              <a:t>de 75 a 25.</a:t>
            </a:r>
          </a:p>
          <a:p>
            <a:pPr lvl="1"/>
            <a:r>
              <a:rPr lang="es-CL" sz="2400" dirty="0" smtClean="0"/>
              <a:t>En </a:t>
            </a:r>
            <a:r>
              <a:rPr lang="es-CL" sz="2400" i="1" dirty="0" err="1" smtClean="0">
                <a:solidFill>
                  <a:srgbClr val="006600"/>
                </a:solidFill>
              </a:rPr>
              <a:t>Analysis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Method</a:t>
            </a:r>
            <a:r>
              <a:rPr lang="es-CL" sz="2400" dirty="0" smtClean="0"/>
              <a:t>, selecciona la opción </a:t>
            </a:r>
            <a:r>
              <a:rPr lang="es-CL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cross-correlation</a:t>
            </a:r>
            <a:r>
              <a:rPr lang="es-CL" sz="2400" dirty="0" smtClean="0"/>
              <a:t>.</a:t>
            </a:r>
          </a:p>
          <a:p>
            <a:pPr lvl="1"/>
            <a:r>
              <a:rPr lang="en-US" sz="2400" dirty="0" err="1" smtClean="0"/>
              <a:t>Hacer</a:t>
            </a:r>
            <a:r>
              <a:rPr lang="en-US" sz="2400" dirty="0" smtClean="0"/>
              <a:t> </a:t>
            </a:r>
            <a:r>
              <a:rPr lang="en-US" sz="2400" dirty="0" err="1" smtClean="0"/>
              <a:t>clic</a:t>
            </a:r>
            <a:r>
              <a:rPr lang="en-US" sz="2400" dirty="0" smtClean="0"/>
              <a:t> en OK.</a:t>
            </a:r>
            <a:endParaRPr lang="es-CL" sz="2400" dirty="0" smtClean="0"/>
          </a:p>
          <a:p>
            <a:r>
              <a:rPr lang="es-CL" sz="2400" b="1" dirty="0"/>
              <a:t>Activa el análisis </a:t>
            </a:r>
            <a:r>
              <a:rPr lang="es-CL" sz="2400" b="1" dirty="0" smtClean="0"/>
              <a:t>del tono: </a:t>
            </a:r>
            <a:r>
              <a:rPr lang="es-CL" sz="2400" i="1" dirty="0" smtClean="0">
                <a:solidFill>
                  <a:srgbClr val="006600"/>
                </a:solidFill>
              </a:rPr>
              <a:t>Pitch </a:t>
            </a:r>
            <a:r>
              <a:rPr lang="es-CL" sz="2400" dirty="0" smtClean="0"/>
              <a:t>| </a:t>
            </a:r>
            <a:r>
              <a:rPr lang="es-CL" sz="2400" i="1" dirty="0">
                <a:solidFill>
                  <a:srgbClr val="006600"/>
                </a:solidFill>
              </a:rPr>
              <a:t>Show </a:t>
            </a:r>
            <a:r>
              <a:rPr lang="es-CL" sz="2400" i="1" dirty="0" smtClean="0">
                <a:solidFill>
                  <a:srgbClr val="006600"/>
                </a:solidFill>
              </a:rPr>
              <a:t>Pitch</a:t>
            </a:r>
            <a:r>
              <a:rPr lang="es-CL" sz="2400" b="1" dirty="0" smtClean="0"/>
              <a:t>.</a:t>
            </a:r>
            <a:endParaRPr lang="es-CL" sz="2400" i="1" dirty="0">
              <a:solidFill>
                <a:srgbClr val="006600"/>
              </a:solidFill>
            </a:endParaRPr>
          </a:p>
          <a:p>
            <a:r>
              <a:rPr lang="es-CL" sz="2400" b="1" dirty="0" smtClean="0"/>
              <a:t>Activa el análisis de pulsos glotálicos: </a:t>
            </a:r>
            <a:r>
              <a:rPr lang="es-CL" sz="2400" i="1" dirty="0" smtClean="0">
                <a:solidFill>
                  <a:srgbClr val="006600"/>
                </a:solidFill>
              </a:rPr>
              <a:t>Pulses </a:t>
            </a:r>
            <a:r>
              <a:rPr lang="es-CL" sz="2400" dirty="0" smtClean="0"/>
              <a:t>| </a:t>
            </a:r>
            <a:r>
              <a:rPr lang="es-CL" sz="2400" i="1" dirty="0" smtClean="0">
                <a:solidFill>
                  <a:srgbClr val="006600"/>
                </a:solidFill>
              </a:rPr>
              <a:t>Show Pulses</a:t>
            </a:r>
            <a:r>
              <a:rPr lang="es-CL" sz="2400" b="1" dirty="0" smtClean="0"/>
              <a:t>.</a:t>
            </a:r>
            <a:endParaRPr lang="es-CL" sz="2400" i="1" dirty="0">
              <a:solidFill>
                <a:srgbClr val="0066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4176464" cy="29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1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Ahora aparecen dos tipos de análisis simultáneamente:</a:t>
            </a:r>
          </a:p>
          <a:p>
            <a:r>
              <a:rPr lang="es-CL" sz="2400" b="1" dirty="0" smtClean="0"/>
              <a:t>Pulsos glotálicos</a:t>
            </a:r>
            <a:r>
              <a:rPr lang="es-CL" sz="2400" dirty="0" smtClean="0"/>
              <a:t>: líneas azules verticales en el oscilograma.</a:t>
            </a:r>
          </a:p>
          <a:p>
            <a:r>
              <a:rPr lang="es-CL" sz="2400" b="1" dirty="0" smtClean="0"/>
              <a:t>Tono o F0</a:t>
            </a:r>
            <a:r>
              <a:rPr lang="es-CL" sz="2400" dirty="0" smtClean="0"/>
              <a:t>: línea azul horizontal en el espectrograma.</a:t>
            </a:r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40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13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Interludio: </a:t>
            </a:r>
            <a:br>
              <a:rPr lang="es-CL" sz="2400" b="1" dirty="0" smtClean="0"/>
            </a:br>
            <a:r>
              <a:rPr lang="es-CL" sz="2400" b="1" dirty="0" smtClean="0"/>
              <a:t>Cómo agregar un tier.</a:t>
            </a:r>
          </a:p>
          <a:p>
            <a:r>
              <a:rPr lang="es-CL" sz="2400" dirty="0" smtClean="0"/>
              <a:t>Vamos a agregar un nuevo tier después del tier 9 (</a:t>
            </a:r>
            <a:r>
              <a:rPr lang="es-CL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shimmer</a:t>
            </a:r>
            <a:r>
              <a:rPr lang="es-CL" sz="2400" dirty="0" smtClean="0"/>
              <a:t>), para anotar los valores de </a:t>
            </a:r>
            <a:r>
              <a:rPr lang="es-CL" sz="2400" dirty="0" err="1" smtClean="0"/>
              <a:t>HNR</a:t>
            </a:r>
            <a:r>
              <a:rPr lang="es-CL" sz="2400" dirty="0" smtClean="0"/>
              <a:t>.</a:t>
            </a:r>
          </a:p>
          <a:p>
            <a:r>
              <a:rPr lang="es-CL" sz="2400" i="1" dirty="0" smtClean="0">
                <a:solidFill>
                  <a:srgbClr val="006600"/>
                </a:solidFill>
              </a:rPr>
              <a:t>Tier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Add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interval</a:t>
            </a:r>
            <a:r>
              <a:rPr lang="es-CL" sz="2400" i="1" dirty="0" smtClean="0">
                <a:solidFill>
                  <a:srgbClr val="006600"/>
                </a:solidFill>
              </a:rPr>
              <a:t> tier...</a:t>
            </a:r>
          </a:p>
          <a:p>
            <a:r>
              <a:rPr lang="es-CL" sz="2400" dirty="0" smtClean="0"/>
              <a:t>En el campo </a:t>
            </a:r>
            <a:r>
              <a:rPr lang="es-CL" sz="2400" i="1" dirty="0" smtClean="0">
                <a:solidFill>
                  <a:srgbClr val="006600"/>
                </a:solidFill>
              </a:rPr>
              <a:t>Position </a:t>
            </a:r>
            <a:r>
              <a:rPr lang="es-CL" sz="2400" dirty="0" smtClean="0"/>
              <a:t>ingresa </a:t>
            </a:r>
            <a:r>
              <a:rPr lang="es-CL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s-CL" sz="2400" dirty="0" smtClean="0"/>
              <a:t>.</a:t>
            </a:r>
          </a:p>
          <a:p>
            <a:r>
              <a:rPr lang="es-CL" sz="2400" dirty="0"/>
              <a:t>En el campo </a:t>
            </a:r>
            <a:r>
              <a:rPr lang="es-CL" sz="2400" i="1" dirty="0" smtClean="0">
                <a:solidFill>
                  <a:srgbClr val="006600"/>
                </a:solidFill>
              </a:rPr>
              <a:t>Nombre </a:t>
            </a:r>
            <a:r>
              <a:rPr lang="es-CL" sz="2400" dirty="0" smtClean="0"/>
              <a:t>ingresa </a:t>
            </a:r>
            <a:r>
              <a:rPr lang="es-CL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HNR</a:t>
            </a:r>
            <a:r>
              <a:rPr lang="es-CL" sz="2400" dirty="0" smtClean="0"/>
              <a:t>.</a:t>
            </a:r>
          </a:p>
          <a:p>
            <a:r>
              <a:rPr lang="en-US" sz="2400" dirty="0" err="1" smtClean="0"/>
              <a:t>Hacer</a:t>
            </a:r>
            <a:r>
              <a:rPr lang="en-US" sz="2400" dirty="0" smtClean="0"/>
              <a:t> </a:t>
            </a:r>
            <a:r>
              <a:rPr lang="en-US" sz="2400" dirty="0" err="1" smtClean="0"/>
              <a:t>clic</a:t>
            </a:r>
            <a:r>
              <a:rPr lang="en-US" sz="2400" dirty="0" smtClean="0"/>
              <a:t> en </a:t>
            </a:r>
            <a:r>
              <a:rPr lang="en-US" sz="2400" i="1" dirty="0" smtClean="0">
                <a:solidFill>
                  <a:srgbClr val="006600"/>
                </a:solidFill>
              </a:rPr>
              <a:t>OK</a:t>
            </a:r>
            <a:r>
              <a:rPr lang="en-US" sz="2400" dirty="0" smtClean="0"/>
              <a:t>.</a:t>
            </a:r>
            <a:endParaRPr lang="es-CL" sz="2400" dirty="0"/>
          </a:p>
          <a:p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" y="1281311"/>
            <a:ext cx="4169296" cy="12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6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64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la calidad de la voz?</a:t>
            </a:r>
          </a:p>
          <a:p>
            <a:r>
              <a:rPr lang="es-CL" sz="2400" dirty="0" smtClean="0"/>
              <a:t>Estos análisis </a:t>
            </a:r>
            <a:r>
              <a:rPr lang="es-CL" sz="2400" u="sng" dirty="0" smtClean="0"/>
              <a:t>sólo</a:t>
            </a:r>
            <a:r>
              <a:rPr lang="es-CL" sz="2400" dirty="0" smtClean="0"/>
              <a:t> pueden hacerse a partir de un segmento prolongado.</a:t>
            </a:r>
          </a:p>
          <a:p>
            <a:r>
              <a:rPr lang="es-CL" sz="2400" dirty="0" smtClean="0"/>
              <a:t>Seleccionar un lapso de tiempo largo dentro del intervalo de interés.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s-CL" sz="2400" dirty="0" smtClean="0"/>
              <a:t>Seleccionar </a:t>
            </a:r>
            <a:r>
              <a:rPr lang="es-CL" sz="2400" i="1" dirty="0" smtClean="0">
                <a:solidFill>
                  <a:srgbClr val="006600"/>
                </a:solidFill>
              </a:rPr>
              <a:t>Pulses </a:t>
            </a:r>
            <a:r>
              <a:rPr lang="es-CL" sz="2400" dirty="0" smtClean="0"/>
              <a:t>| </a:t>
            </a:r>
            <a:r>
              <a:rPr lang="es-CL" sz="2400" i="1" dirty="0" err="1" smtClean="0">
                <a:solidFill>
                  <a:srgbClr val="006600"/>
                </a:solidFill>
              </a:rPr>
              <a:t>Voice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Report</a:t>
            </a:r>
            <a:r>
              <a:rPr lang="es-CL" sz="2400" dirty="0" smtClean="0"/>
              <a:t>.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s-CL" sz="2400" dirty="0" smtClean="0"/>
              <a:t>Aparece una ventana...</a:t>
            </a:r>
          </a:p>
          <a:p>
            <a:endParaRPr lang="es-CL" sz="2400" dirty="0" smtClean="0"/>
          </a:p>
          <a:p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7" y="1196752"/>
            <a:ext cx="33813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886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la calidad de la voz?</a:t>
            </a:r>
          </a:p>
          <a:p>
            <a:r>
              <a:rPr lang="es-CL" sz="2400" dirty="0" smtClean="0"/>
              <a:t>Esta ventana contiene un informe de varias métricas relacionadas con la calidad de la voz.</a:t>
            </a:r>
          </a:p>
          <a:p>
            <a:r>
              <a:rPr lang="es-CL" sz="2400" dirty="0" smtClean="0"/>
              <a:t>Las últimas tres —jitter, shimmer, harmonicity— son las que nos interesan.</a:t>
            </a:r>
            <a:endParaRPr lang="es-CL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4045"/>
            <a:ext cx="3960440" cy="51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13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Jitter</a:t>
            </a:r>
          </a:p>
          <a:p>
            <a:r>
              <a:rPr lang="es-CL" sz="2400" dirty="0" smtClean="0"/>
              <a:t>Praat mide el jitter de 5 maneras distintas.</a:t>
            </a:r>
          </a:p>
          <a:p>
            <a:pPr lvl="1"/>
            <a:r>
              <a:rPr lang="es-CL" sz="2200" dirty="0">
                <a:latin typeface="Consolas" panose="020B0609020204030204" pitchFamily="49" charset="0"/>
                <a:cs typeface="Consolas" panose="020B0609020204030204" pitchFamily="49" charset="0"/>
              </a:rPr>
              <a:t>Jitter (local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dirty="0" smtClean="0"/>
              <a:t>Equivale a </a:t>
            </a:r>
            <a:r>
              <a:rPr lang="es-CL" sz="2400" i="1" dirty="0" err="1" smtClean="0"/>
              <a:t>Jitt</a:t>
            </a:r>
            <a:r>
              <a:rPr lang="es-CL" sz="2400" dirty="0" smtClean="0"/>
              <a:t> en MDVP.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Jitter </a:t>
            </a:r>
            <a:r>
              <a:rPr lang="es-CL" sz="2200" dirty="0">
                <a:latin typeface="Consolas" panose="020B0609020204030204" pitchFamily="49" charset="0"/>
                <a:cs typeface="Consolas" panose="020B0609020204030204" pitchFamily="49" charset="0"/>
              </a:rPr>
              <a:t>(local, </a:t>
            </a:r>
            <a:r>
              <a:rPr lang="es-CL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dirty="0" smtClean="0"/>
              <a:t>Equivale a </a:t>
            </a:r>
            <a:r>
              <a:rPr lang="es-CL" sz="2400" i="1" dirty="0" err="1" smtClean="0"/>
              <a:t>Jita</a:t>
            </a:r>
            <a:r>
              <a:rPr lang="es-CL" sz="2400" dirty="0" smtClean="0"/>
              <a:t> en MDVP.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Jitter </a:t>
            </a:r>
            <a:r>
              <a:rPr lang="es-CL" sz="2200" dirty="0">
                <a:latin typeface="Consolas" panose="020B0609020204030204" pitchFamily="49" charset="0"/>
                <a:cs typeface="Consolas" panose="020B0609020204030204" pitchFamily="49" charset="0"/>
              </a:rPr>
              <a:t>(rap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Jitter </a:t>
            </a:r>
            <a:r>
              <a:rPr lang="es-CL" sz="2200" dirty="0">
                <a:latin typeface="Consolas" panose="020B0609020204030204" pitchFamily="49" charset="0"/>
                <a:cs typeface="Consolas" panose="020B0609020204030204" pitchFamily="49" charset="0"/>
              </a:rPr>
              <a:t>(ppq5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dirty="0" smtClean="0"/>
              <a:t>Equivale a </a:t>
            </a:r>
            <a:r>
              <a:rPr lang="es-CL" sz="2400" i="1" dirty="0" err="1" smtClean="0"/>
              <a:t>PPQ</a:t>
            </a:r>
            <a:r>
              <a:rPr lang="es-CL" sz="2400" dirty="0" smtClean="0"/>
              <a:t> en MDVP.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Jitter </a:t>
            </a:r>
            <a:r>
              <a:rPr lang="es-CL" sz="2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CL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ddp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s-CL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4045"/>
            <a:ext cx="3960440" cy="51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9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67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Shimmer</a:t>
            </a:r>
          </a:p>
          <a:p>
            <a:r>
              <a:rPr lang="es-CL" sz="2400" dirty="0" smtClean="0"/>
              <a:t>Praat mide el shimmer de 6 maneras distintas.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(local)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dirty="0" smtClean="0"/>
              <a:t>Equivale a </a:t>
            </a:r>
            <a:r>
              <a:rPr lang="es-CL" sz="2400" i="1" dirty="0" err="1" smtClean="0"/>
              <a:t>Shim</a:t>
            </a:r>
            <a:r>
              <a:rPr lang="es-CL" sz="2400" dirty="0" smtClean="0"/>
              <a:t> en MDVP.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(local, dB)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i="1" dirty="0" err="1" smtClean="0"/>
              <a:t>ShdB</a:t>
            </a:r>
            <a:r>
              <a:rPr lang="es-CL" sz="2400" dirty="0" smtClean="0"/>
              <a:t> en MDVP.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(apq3)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(apq5)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(apq11)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i="1" dirty="0" err="1" smtClean="0"/>
              <a:t>APQ</a:t>
            </a:r>
            <a:r>
              <a:rPr lang="es-CL" sz="2400" dirty="0" smtClean="0"/>
              <a:t> en MDVP.</a:t>
            </a:r>
          </a:p>
          <a:p>
            <a:pPr lvl="1"/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dda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4045"/>
            <a:ext cx="3960440" cy="51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5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Harmonicity</a:t>
            </a:r>
          </a:p>
          <a:p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Mean 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autocorrelation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dirty="0" smtClean="0"/>
              <a:t>Autocorrelación promedio.</a:t>
            </a:r>
          </a:p>
          <a:p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Mean 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noise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-to-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harmonics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ratio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Relación promedio ruido-armónicos.</a:t>
            </a:r>
          </a:p>
          <a:p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Mean 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harmonics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-to-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noise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ratio</a:t>
            </a:r>
            <a:b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L" sz="2400" dirty="0" smtClean="0"/>
              <a:t>Relación promedio armónicos-ruido.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4045"/>
            <a:ext cx="3960440" cy="51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5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¿Qué métricas conviene usar, y cómo se usan?</a:t>
            </a:r>
          </a:p>
          <a:p>
            <a:endParaRPr lang="en-US" sz="2400" dirty="0" smtClean="0"/>
          </a:p>
          <a:p>
            <a:r>
              <a:rPr lang="en-US" sz="2400" b="1" dirty="0" smtClean="0"/>
              <a:t>Jitter</a:t>
            </a:r>
          </a:p>
          <a:p>
            <a:pPr lvl="1"/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Jitter (local)</a:t>
            </a:r>
          </a:p>
          <a:p>
            <a:pPr lvl="1"/>
            <a:r>
              <a:rPr lang="en-US" sz="2100" dirty="0" err="1" smtClean="0"/>
              <a:t>Umbral</a:t>
            </a:r>
            <a:r>
              <a:rPr lang="en-US" sz="2100" dirty="0" smtClean="0"/>
              <a:t> de </a:t>
            </a:r>
            <a:r>
              <a:rPr lang="en-US" sz="2100" dirty="0" err="1" smtClean="0"/>
              <a:t>patología</a:t>
            </a:r>
            <a:r>
              <a:rPr lang="en-US" sz="2100" dirty="0" smtClean="0"/>
              <a:t>: 	&gt; 1,04%</a:t>
            </a:r>
          </a:p>
          <a:p>
            <a:r>
              <a:rPr lang="en-US" sz="2400" b="1" dirty="0" smtClean="0"/>
              <a:t>Shimmer</a:t>
            </a:r>
          </a:p>
          <a:p>
            <a:pPr lvl="1"/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Shimmer (local)</a:t>
            </a:r>
          </a:p>
          <a:p>
            <a:pPr lvl="1"/>
            <a:r>
              <a:rPr lang="en-US" sz="2100" dirty="0" err="1"/>
              <a:t>Umbral</a:t>
            </a:r>
            <a:r>
              <a:rPr lang="en-US" sz="2100" dirty="0"/>
              <a:t> de </a:t>
            </a:r>
            <a:r>
              <a:rPr lang="en-US" sz="2100" dirty="0" err="1" smtClean="0"/>
              <a:t>patología</a:t>
            </a:r>
            <a:r>
              <a:rPr lang="en-US" sz="2100" dirty="0" smtClean="0"/>
              <a:t>: 	&gt; 3,81%</a:t>
            </a:r>
          </a:p>
          <a:p>
            <a:r>
              <a:rPr lang="en-US" sz="2400" b="1" dirty="0" smtClean="0"/>
              <a:t>Harmonicity</a:t>
            </a:r>
          </a:p>
          <a:p>
            <a:pPr lvl="1"/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Mean harmonics-to-noise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</a:t>
            </a:r>
          </a:p>
          <a:p>
            <a:pPr lvl="1"/>
            <a:r>
              <a:rPr lang="en-US" sz="2100" dirty="0" err="1" smtClean="0"/>
              <a:t>Umbral</a:t>
            </a:r>
            <a:r>
              <a:rPr lang="en-US" sz="2100" dirty="0" smtClean="0"/>
              <a:t> de </a:t>
            </a:r>
            <a:r>
              <a:rPr lang="en-US" sz="2100" dirty="0" err="1" smtClean="0"/>
              <a:t>patología</a:t>
            </a:r>
            <a:r>
              <a:rPr lang="en-US" sz="2100" dirty="0" smtClean="0"/>
              <a:t>: 	[a], [</a:t>
            </a:r>
            <a:r>
              <a:rPr lang="en-US" sz="2100" dirty="0" err="1" smtClean="0"/>
              <a:t>i</a:t>
            </a:r>
            <a:r>
              <a:rPr lang="en-US" sz="2100" dirty="0" smtClean="0"/>
              <a:t>]	: &lt; 20 dB</a:t>
            </a:r>
            <a:r>
              <a:rPr lang="es-CL" sz="2100" dirty="0" smtClean="0"/>
              <a:t/>
            </a:r>
            <a:br>
              <a:rPr lang="es-CL" sz="2100" dirty="0" smtClean="0"/>
            </a:br>
            <a:r>
              <a:rPr lang="es-CL" sz="2100" dirty="0" smtClean="0"/>
              <a:t>				[u]	: &lt; 40 dB	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299113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Abrir el archivo de audio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calidad de la voz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70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Crea intervalos para [m], [u], [o] y [o̰] en los tiers 8, 9  y 10 (</a:t>
            </a:r>
            <a:r>
              <a:rPr lang="es-CL" sz="2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jitter</a:t>
            </a:r>
            <a:r>
              <a:rPr lang="es-CL" sz="2400" dirty="0" smtClean="0"/>
              <a:t>, </a:t>
            </a:r>
            <a:r>
              <a:rPr lang="es-CL" sz="2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shimmer</a:t>
            </a:r>
            <a:r>
              <a:rPr lang="es-CL" sz="2400" dirty="0" smtClean="0"/>
              <a:t>, </a:t>
            </a:r>
            <a:r>
              <a:rPr lang="es-CL" sz="2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HNR</a:t>
            </a:r>
            <a:r>
              <a:rPr lang="es-CL" sz="2400" dirty="0" smtClean="0"/>
              <a:t>).</a:t>
            </a:r>
          </a:p>
          <a:p>
            <a:r>
              <a:rPr lang="es-CL" sz="2400" dirty="0" smtClean="0"/>
              <a:t>Mide el valor de estas tres métricas en cada uno de estos intervalos y anótalos donde corresponde.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196752"/>
            <a:ext cx="4104456" cy="52322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Charis SIL Compact" pitchFamily="2" charset="0"/>
                <a:ea typeface="Charis SIL Compact" pitchFamily="2" charset="0"/>
                <a:cs typeface="Charis SIL Compact" pitchFamily="2" charset="0"/>
              </a:rPr>
              <a:t>EJERCICIO 4</a:t>
            </a:r>
            <a:endParaRPr lang="es-CL" sz="2800" b="1" dirty="0">
              <a:latin typeface="Charis SIL Compact" pitchFamily="2" charset="0"/>
              <a:ea typeface="Charis SIL Compact" pitchFamily="2" charset="0"/>
              <a:cs typeface="Charis SIL Compact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080696" cy="47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34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Medición </a:t>
            </a:r>
            <a:r>
              <a:rPr lang="es-ES" dirty="0" smtClean="0"/>
              <a:t>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7941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72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b="1" dirty="0" smtClean="0"/>
              <a:t>Momentos espectrales</a:t>
            </a:r>
          </a:p>
          <a:p>
            <a:r>
              <a:rPr lang="es-CL" sz="2400" dirty="0" smtClean="0"/>
              <a:t>Los sonidos aperiódicos (como los fricativos) pueden caracterizarse mediante cuatro </a:t>
            </a:r>
            <a:r>
              <a:rPr lang="es-CL" sz="2400" i="1" dirty="0" smtClean="0"/>
              <a:t>momentos espectrales</a:t>
            </a:r>
            <a:r>
              <a:rPr lang="es-CL" sz="2400" dirty="0" smtClean="0"/>
              <a:t>:</a:t>
            </a:r>
          </a:p>
          <a:p>
            <a:pPr lvl="1"/>
            <a:r>
              <a:rPr lang="es-CL" sz="2400" b="1" dirty="0" smtClean="0"/>
              <a:t>Centro de gravedad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La frecuencia que está en el centro de la distribución de energía; la frecuencia promedio del sonido.</a:t>
            </a:r>
          </a:p>
          <a:p>
            <a:pPr lvl="1"/>
            <a:r>
              <a:rPr lang="es-CL" sz="2400" b="1" dirty="0" smtClean="0"/>
              <a:t>Desviación estándar</a:t>
            </a:r>
            <a:br>
              <a:rPr lang="es-CL" sz="2400" b="1" dirty="0" smtClean="0"/>
            </a:br>
            <a:r>
              <a:rPr lang="es-CL" sz="2400" dirty="0" smtClean="0"/>
              <a:t>Mide la desviación de las frecuencias desde el CdG.</a:t>
            </a:r>
          </a:p>
          <a:p>
            <a:pPr lvl="1"/>
            <a:r>
              <a:rPr lang="es-CL" sz="2400" b="1" dirty="0" smtClean="0"/>
              <a:t>Asimetría (</a:t>
            </a:r>
            <a:r>
              <a:rPr lang="es-CL" sz="2400" b="1" dirty="0" err="1" smtClean="0"/>
              <a:t>Skewness</a:t>
            </a:r>
            <a:r>
              <a:rPr lang="es-CL" sz="2400" b="1" dirty="0" smtClean="0"/>
              <a:t>)</a:t>
            </a:r>
            <a:br>
              <a:rPr lang="es-CL" sz="2400" b="1" dirty="0" smtClean="0"/>
            </a:br>
            <a:r>
              <a:rPr lang="es-CL" sz="2400" dirty="0" smtClean="0"/>
              <a:t>Indica si el CdG queda hacia un extremo, en el centro, o hacia el otro extremo.</a:t>
            </a:r>
          </a:p>
          <a:p>
            <a:pPr lvl="1"/>
            <a:r>
              <a:rPr lang="es-CL" sz="2400" b="1" dirty="0" err="1" smtClean="0"/>
              <a:t>Curtosis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/>
              <a:t>Grado de “</a:t>
            </a:r>
            <a:r>
              <a:rPr lang="es-CL" sz="2400" dirty="0" err="1"/>
              <a:t>puntudez</a:t>
            </a:r>
            <a:r>
              <a:rPr lang="es-CL" sz="2400" dirty="0"/>
              <a:t>” de la distribución de </a:t>
            </a:r>
            <a:r>
              <a:rPr lang="es-CL" sz="2400" dirty="0" smtClean="0"/>
              <a:t>energía.</a:t>
            </a:r>
          </a:p>
          <a:p>
            <a:pPr lvl="1"/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239476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73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Centro de gravedad</a:t>
            </a:r>
          </a:p>
          <a:p>
            <a:r>
              <a:rPr lang="es-CL" sz="2400" dirty="0" smtClean="0"/>
              <a:t>Aquí, nos vamos a ocupar sólo del Centro de Gravedad.</a:t>
            </a:r>
          </a:p>
          <a:p>
            <a:r>
              <a:rPr lang="es-CL" sz="2400" dirty="0" smtClean="0"/>
              <a:t>Esta métrica es muy útil para caracterizar ciertos sonidos, especialmente los fricativos áfonos. </a:t>
            </a:r>
          </a:p>
          <a:p>
            <a:endParaRPr lang="es-CL" sz="2400" dirty="0" smtClean="0"/>
          </a:p>
          <a:p>
            <a:pPr marL="0" indent="0">
              <a:buNone/>
            </a:pPr>
            <a:r>
              <a:rPr lang="es-CL" sz="2400" b="1" dirty="0" smtClean="0"/>
              <a:t>¿Cómo se mide el centro de gravedad?</a:t>
            </a:r>
          </a:p>
          <a:p>
            <a:r>
              <a:rPr lang="es-CL" sz="2400" dirty="0" smtClean="0"/>
              <a:t>Al contrario de las demás mediciones que hemos hecho, la medición del centro de gravedad no puede hacerse directamente en la ventana de edición de Praat.</a:t>
            </a:r>
          </a:p>
          <a:p>
            <a:r>
              <a:rPr lang="es-CL" sz="2400" dirty="0" smtClean="0"/>
              <a:t>Es necesario extraer el espectro que queremos analizar y realizar el análisis desde la ventana de objetos.</a:t>
            </a:r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120167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74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centro de gravedad?</a:t>
            </a:r>
          </a:p>
          <a:p>
            <a:r>
              <a:rPr lang="es-CL" sz="2400" dirty="0" smtClean="0"/>
              <a:t>Crear un intervalo en el tier 11 (</a:t>
            </a:r>
            <a:r>
              <a:rPr lang="es-CL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centro-gravedad</a:t>
            </a:r>
            <a:r>
              <a:rPr lang="es-CL" sz="2400" dirty="0" smtClean="0"/>
              <a:t>) que incluya sólo la </a:t>
            </a:r>
            <a:r>
              <a:rPr lang="es-CL" sz="2400" dirty="0" err="1" smtClean="0"/>
              <a:t>friacación</a:t>
            </a:r>
            <a:r>
              <a:rPr lang="es-CL" sz="2400" dirty="0" smtClean="0"/>
              <a:t> de [ʃ].</a:t>
            </a:r>
          </a:p>
          <a:p>
            <a:r>
              <a:rPr lang="es-CL" sz="2400" dirty="0" smtClean="0"/>
              <a:t>Seleccionar el intervalo y pulsar </a:t>
            </a:r>
            <a:r>
              <a:rPr lang="es-CL" sz="2400" b="1" dirty="0" err="1" smtClean="0">
                <a:solidFill>
                  <a:srgbClr val="0000FF"/>
                </a:solidFill>
              </a:rPr>
              <a:t>CTRL</a:t>
            </a:r>
            <a:r>
              <a:rPr lang="es-CL" sz="2400" dirty="0" err="1" smtClean="0"/>
              <a:t>+</a:t>
            </a:r>
            <a:r>
              <a:rPr lang="es-CL" sz="2400" b="1" dirty="0" err="1" smtClean="0">
                <a:solidFill>
                  <a:srgbClr val="0000FF"/>
                </a:solidFill>
              </a:rPr>
              <a:t>L</a:t>
            </a:r>
            <a:r>
              <a:rPr lang="es-CL" sz="2400" dirty="0" smtClean="0"/>
              <a:t>, o seleccionar </a:t>
            </a:r>
            <a:r>
              <a:rPr lang="es-CL" sz="2400" i="1" dirty="0" err="1" smtClean="0">
                <a:solidFill>
                  <a:srgbClr val="006600"/>
                </a:solidFill>
              </a:rPr>
              <a:t>Spectrum</a:t>
            </a:r>
            <a:r>
              <a:rPr lang="es-CL" sz="2400" dirty="0" smtClean="0"/>
              <a:t> | </a:t>
            </a:r>
            <a:r>
              <a:rPr lang="es-CL" sz="2400" i="1" dirty="0" smtClean="0">
                <a:solidFill>
                  <a:srgbClr val="006600"/>
                </a:solidFill>
              </a:rPr>
              <a:t>View </a:t>
            </a:r>
            <a:r>
              <a:rPr lang="es-CL" sz="2400" i="1" dirty="0" err="1" smtClean="0">
                <a:solidFill>
                  <a:srgbClr val="006600"/>
                </a:solidFill>
              </a:rPr>
              <a:t>spectral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slice</a:t>
            </a:r>
            <a:r>
              <a:rPr lang="es-CL" sz="2400" dirty="0" smtClean="0"/>
              <a:t>.</a:t>
            </a:r>
          </a:p>
          <a:p>
            <a:pPr marL="0" indent="0">
              <a:buNone/>
            </a:pPr>
            <a:endParaRPr lang="es-CL" sz="2400" b="1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04456" cy="43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69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Medición 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s-CL" smtClean="0"/>
              <a:pPr/>
              <a:t>75</a:t>
            </a:fld>
            <a:endParaRPr kumimoji="0"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centro de gravedad?</a:t>
            </a:r>
          </a:p>
          <a:p>
            <a:r>
              <a:rPr lang="es-CL" sz="2400" dirty="0" smtClean="0"/>
              <a:t>Ir a la ventana de objetos de Praat. </a:t>
            </a:r>
          </a:p>
          <a:p>
            <a:r>
              <a:rPr lang="es-CL" sz="2400" dirty="0" smtClean="0"/>
              <a:t>Ahí se observa un nuevo objeto llamado 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Spectrum</a:t>
            </a:r>
            <a:r>
              <a:rPr lang="es-CL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Sadowsky_Taller-Praat-03--audio_24.883</a:t>
            </a:r>
            <a:r>
              <a:rPr lang="es-CL" sz="2400" dirty="0" smtClean="0"/>
              <a:t> (el número final variará según la selección).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3672408" cy="506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1500000" flipH="1" flipV="1">
            <a:off x="740879" y="1927096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3581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3960439" cy="40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Medición 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s-CL" smtClean="0"/>
              <a:pPr/>
              <a:t>76</a:t>
            </a:fld>
            <a:endParaRPr kumimoji="0" lang="es-CL" dirty="0"/>
          </a:p>
        </p:txBody>
      </p:sp>
      <p:sp>
        <p:nvSpPr>
          <p:cNvPr id="8" name="Down Arrow 7"/>
          <p:cNvSpPr/>
          <p:nvPr/>
        </p:nvSpPr>
        <p:spPr>
          <a:xfrm rot="20100000" flipH="1">
            <a:off x="2770523" y="1566210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Down Arrow 9"/>
          <p:cNvSpPr/>
          <p:nvPr/>
        </p:nvSpPr>
        <p:spPr>
          <a:xfrm rot="1500000" flipH="1" flipV="1">
            <a:off x="2842529" y="4303360"/>
            <a:ext cx="288032" cy="1080120"/>
          </a:xfrm>
          <a:prstGeom prst="downArrow">
            <a:avLst/>
          </a:prstGeom>
          <a:solidFill>
            <a:srgbClr val="00FF00"/>
          </a:solidFill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centro de gravedad?</a:t>
            </a:r>
          </a:p>
          <a:p>
            <a:r>
              <a:rPr lang="es-CL" sz="2400" dirty="0"/>
              <a:t>Selecciona este objeto, y luego </a:t>
            </a:r>
            <a:r>
              <a:rPr lang="es-CL" sz="2400" i="1" dirty="0" err="1">
                <a:solidFill>
                  <a:srgbClr val="006600"/>
                </a:solidFill>
              </a:rPr>
              <a:t>Query</a:t>
            </a:r>
            <a:r>
              <a:rPr lang="es-CL" sz="2400" i="1" dirty="0">
                <a:solidFill>
                  <a:srgbClr val="006600"/>
                </a:solidFill>
              </a:rPr>
              <a:t> </a:t>
            </a:r>
            <a:r>
              <a:rPr lang="es-CL" sz="2400" dirty="0"/>
              <a:t>| </a:t>
            </a:r>
            <a:r>
              <a:rPr lang="es-CL" sz="2400" i="1" dirty="0" err="1">
                <a:solidFill>
                  <a:srgbClr val="006600"/>
                </a:solidFill>
              </a:rPr>
              <a:t>Get</a:t>
            </a:r>
            <a:r>
              <a:rPr lang="es-CL" sz="2400" i="1" dirty="0">
                <a:solidFill>
                  <a:srgbClr val="006600"/>
                </a:solidFill>
              </a:rPr>
              <a:t> centre of </a:t>
            </a:r>
            <a:r>
              <a:rPr lang="es-CL" sz="2400" i="1" dirty="0" err="1">
                <a:solidFill>
                  <a:srgbClr val="006600"/>
                </a:solidFill>
              </a:rPr>
              <a:t>gravity</a:t>
            </a:r>
            <a:r>
              <a:rPr lang="es-CL" sz="2400" i="1" dirty="0">
                <a:solidFill>
                  <a:srgbClr val="006600"/>
                </a:solidFill>
              </a:rPr>
              <a:t>...</a:t>
            </a:r>
          </a:p>
          <a:p>
            <a:r>
              <a:rPr lang="es-CL" sz="2400" dirty="0" smtClean="0"/>
              <a:t>En la ventana que aparece, hacer </a:t>
            </a:r>
            <a:r>
              <a:rPr lang="es-CL" sz="2400" dirty="0"/>
              <a:t>clic en </a:t>
            </a:r>
            <a:r>
              <a:rPr lang="es-CL" sz="2400" i="1" dirty="0">
                <a:solidFill>
                  <a:srgbClr val="006600"/>
                </a:solidFill>
              </a:rPr>
              <a:t>OK</a:t>
            </a:r>
            <a:r>
              <a:rPr lang="es-CL" sz="2400" dirty="0"/>
              <a:t>.</a:t>
            </a:r>
          </a:p>
          <a:p>
            <a:endParaRPr lang="es-CL" sz="2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Medición del centro de gravedad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s-CL" smtClean="0"/>
              <a:pPr/>
              <a:t>77</a:t>
            </a:fld>
            <a:endParaRPr kumimoji="0" lang="es-C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509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 smtClean="0"/>
              <a:t>¿Cómo se mide el centro de gravedad?</a:t>
            </a:r>
          </a:p>
          <a:p>
            <a:r>
              <a:rPr lang="es-CL" sz="2400" dirty="0" smtClean="0"/>
              <a:t>En la ventana que aparece figura el centro de gravedad (aquí, 2891,23 Hz).</a:t>
            </a:r>
          </a:p>
          <a:p>
            <a:r>
              <a:rPr lang="es-CL" sz="2400" dirty="0" smtClean="0"/>
              <a:t>Anota este valor en el intervalo correspondiente.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3888432" cy="412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34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REFERENCIA:</a:t>
            </a:r>
            <a:br>
              <a:rPr lang="es-CL" dirty="0" smtClean="0"/>
            </a:br>
            <a:r>
              <a:rPr lang="es-CL" dirty="0" smtClean="0"/>
              <a:t>Opciones de configuración útiles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78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Opciones de configuración útiles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CL" b="1" dirty="0" smtClean="0"/>
              <a:t>Ventana de objetos</a:t>
            </a:r>
          </a:p>
          <a:p>
            <a:pPr>
              <a:buNone/>
            </a:pPr>
            <a:endParaRPr lang="es-CL" b="1" dirty="0" smtClean="0"/>
          </a:p>
          <a:p>
            <a:r>
              <a:rPr lang="es-CL" i="1" dirty="0" smtClean="0">
                <a:solidFill>
                  <a:srgbClr val="006600"/>
                </a:solidFill>
              </a:rPr>
              <a:t>Praat </a:t>
            </a:r>
            <a:r>
              <a:rPr lang="es-CL" dirty="0" smtClean="0"/>
              <a:t>| </a:t>
            </a:r>
            <a:r>
              <a:rPr lang="es-CL" i="1" dirty="0" err="1" smtClean="0">
                <a:solidFill>
                  <a:srgbClr val="006600"/>
                </a:solidFill>
              </a:rPr>
              <a:t>Preferences</a:t>
            </a:r>
            <a:r>
              <a:rPr lang="es-CL" i="1" dirty="0" smtClean="0">
                <a:solidFill>
                  <a:srgbClr val="006600"/>
                </a:solidFill>
              </a:rPr>
              <a:t> </a:t>
            </a:r>
            <a:r>
              <a:rPr lang="es-CL" dirty="0" smtClean="0"/>
              <a:t>| </a:t>
            </a:r>
            <a:r>
              <a:rPr lang="es-CL" i="1" dirty="0" smtClean="0">
                <a:solidFill>
                  <a:srgbClr val="006600"/>
                </a:solidFill>
              </a:rPr>
              <a:t>LongSound </a:t>
            </a:r>
            <a:r>
              <a:rPr lang="es-CL" i="1" dirty="0" err="1" smtClean="0">
                <a:solidFill>
                  <a:srgbClr val="006600"/>
                </a:solidFill>
              </a:rPr>
              <a:t>Preferences</a:t>
            </a:r>
            <a:endParaRPr lang="es-CL" i="1" dirty="0" smtClean="0">
              <a:solidFill>
                <a:srgbClr val="006600"/>
              </a:solidFill>
            </a:endParaRPr>
          </a:p>
          <a:p>
            <a:pPr lvl="1"/>
            <a:r>
              <a:rPr lang="es-CL" dirty="0" smtClean="0"/>
              <a:t>Aquí se puede cambiar el número de segundos de audio que Praat muestra en el oscilograma cuando se trata de un objeto Long </a:t>
            </a:r>
            <a:r>
              <a:rPr lang="es-CL" dirty="0" err="1" smtClean="0"/>
              <a:t>Sound</a:t>
            </a:r>
            <a:r>
              <a:rPr lang="es-CL" dirty="0" smtClean="0"/>
              <a:t>.</a:t>
            </a:r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Abrir el archivo de audio en Praat</a:t>
            </a:r>
            <a:endParaRPr lang="es-CL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Abre el archivo de </a:t>
            </a:r>
            <a:r>
              <a:rPr lang="es-CL" sz="2400" dirty="0"/>
              <a:t>audio (</a:t>
            </a:r>
            <a:r>
              <a:rPr lang="es-CL" sz="2200" dirty="0">
                <a:latin typeface="Consolas" panose="020B0609020204030204" pitchFamily="49" charset="0"/>
                <a:cs typeface="Consolas" panose="020B0609020204030204" pitchFamily="49" charset="0"/>
              </a:rPr>
              <a:t>Sadowsky_Taller-Praat-03--</a:t>
            </a:r>
            <a:r>
              <a:rPr lang="es-CL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audio.flac</a:t>
            </a:r>
            <a:r>
              <a:rPr lang="es-CL" sz="2400" dirty="0" smtClean="0"/>
              <a:t>) como </a:t>
            </a:r>
            <a:r>
              <a:rPr lang="es-CL" sz="2400" b="1" dirty="0" smtClean="0"/>
              <a:t>LongSound</a:t>
            </a:r>
            <a:r>
              <a:rPr lang="es-CL" sz="2400" dirty="0" smtClean="0"/>
              <a:t>:</a:t>
            </a:r>
            <a:br>
              <a:rPr lang="es-CL" sz="2400" dirty="0" smtClean="0"/>
            </a:br>
            <a:r>
              <a:rPr lang="es-CL" sz="2400" i="1" dirty="0" smtClean="0">
                <a:solidFill>
                  <a:srgbClr val="006600"/>
                </a:solidFill>
              </a:rPr>
              <a:t>Open | Open </a:t>
            </a:r>
            <a:r>
              <a:rPr lang="es-CL" sz="2400" i="1" dirty="0" err="1" smtClean="0">
                <a:solidFill>
                  <a:srgbClr val="006600"/>
                </a:solidFill>
              </a:rPr>
              <a:t>long</a:t>
            </a:r>
            <a:r>
              <a:rPr lang="es-CL" sz="2400" i="1" dirty="0" smtClean="0">
                <a:solidFill>
                  <a:srgbClr val="006600"/>
                </a:solidFill>
              </a:rPr>
              <a:t> </a:t>
            </a:r>
            <a:r>
              <a:rPr lang="es-CL" sz="2400" i="1" dirty="0" err="1" smtClean="0">
                <a:solidFill>
                  <a:srgbClr val="006600"/>
                </a:solidFill>
              </a:rPr>
              <a:t>sound</a:t>
            </a:r>
            <a:r>
              <a:rPr lang="es-CL" sz="2400" i="1" dirty="0" smtClean="0">
                <a:solidFill>
                  <a:srgbClr val="006600"/>
                </a:solidFill>
              </a:rPr>
              <a:t> file…</a:t>
            </a:r>
          </a:p>
        </p:txBody>
      </p:sp>
      <p:pic>
        <p:nvPicPr>
          <p:cNvPr id="13" name="Picture Placeholder 12" descr="010-ReadFromFile.png"/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08241" y="1214422"/>
            <a:ext cx="3698362" cy="494328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Opciones de configuración útiles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CL" b="1" dirty="0" smtClean="0"/>
              <a:t>Ventana de edición</a:t>
            </a:r>
          </a:p>
          <a:p>
            <a:pPr>
              <a:buNone/>
            </a:pPr>
            <a:endParaRPr lang="es-CL" b="1" dirty="0" smtClean="0"/>
          </a:p>
          <a:p>
            <a:r>
              <a:rPr lang="es-CL" i="1" dirty="0" err="1" smtClean="0">
                <a:solidFill>
                  <a:srgbClr val="006600"/>
                </a:solidFill>
              </a:rPr>
              <a:t>File</a:t>
            </a:r>
            <a:r>
              <a:rPr lang="es-CL" i="1" dirty="0" smtClean="0">
                <a:solidFill>
                  <a:srgbClr val="006600"/>
                </a:solidFill>
              </a:rPr>
              <a:t> </a:t>
            </a:r>
            <a:r>
              <a:rPr lang="es-CL" dirty="0" smtClean="0"/>
              <a:t>| </a:t>
            </a:r>
            <a:r>
              <a:rPr lang="es-CL" i="1" dirty="0" err="1" smtClean="0">
                <a:solidFill>
                  <a:srgbClr val="006600"/>
                </a:solidFill>
              </a:rPr>
              <a:t>Preferences</a:t>
            </a:r>
            <a:r>
              <a:rPr lang="es-CL" i="1" dirty="0" smtClean="0">
                <a:solidFill>
                  <a:srgbClr val="006600"/>
                </a:solidFill>
              </a:rPr>
              <a:t> </a:t>
            </a:r>
            <a:r>
              <a:rPr lang="es-CL" dirty="0" smtClean="0"/>
              <a:t>&gt; </a:t>
            </a:r>
            <a:r>
              <a:rPr lang="es-CL" i="1" dirty="0" smtClean="0">
                <a:solidFill>
                  <a:srgbClr val="006600"/>
                </a:solidFill>
              </a:rPr>
              <a:t>Font </a:t>
            </a:r>
            <a:r>
              <a:rPr lang="es-CL" i="1" dirty="0" err="1" smtClean="0">
                <a:solidFill>
                  <a:srgbClr val="006600"/>
                </a:solidFill>
              </a:rPr>
              <a:t>Size</a:t>
            </a:r>
            <a:r>
              <a:rPr lang="es-CL" i="1" dirty="0" smtClean="0">
                <a:solidFill>
                  <a:srgbClr val="006600"/>
                </a:solidFill>
              </a:rPr>
              <a:t> (</a:t>
            </a:r>
            <a:r>
              <a:rPr lang="es-CL" i="1" dirty="0" err="1" smtClean="0">
                <a:solidFill>
                  <a:srgbClr val="006600"/>
                </a:solidFill>
              </a:rPr>
              <a:t>points</a:t>
            </a:r>
            <a:r>
              <a:rPr lang="es-CL" i="1" dirty="0" smtClean="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s-CL" dirty="0" smtClean="0"/>
              <a:t>Cambiar el tamaño de la letra en los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grids</a:t>
            </a:r>
            <a:r>
              <a:rPr lang="es-CL" dirty="0" smtClean="0"/>
              <a:t>.</a:t>
            </a:r>
          </a:p>
          <a:p>
            <a:pPr lvl="1"/>
            <a:endParaRPr lang="es-CL" dirty="0" smtClean="0"/>
          </a:p>
          <a:p>
            <a:r>
              <a:rPr lang="es-CL" i="1" dirty="0" err="1" smtClean="0">
                <a:solidFill>
                  <a:srgbClr val="006600"/>
                </a:solidFill>
              </a:rPr>
              <a:t>File</a:t>
            </a:r>
            <a:r>
              <a:rPr lang="es-CL" i="1" dirty="0" smtClean="0">
                <a:solidFill>
                  <a:srgbClr val="006600"/>
                </a:solidFill>
              </a:rPr>
              <a:t> </a:t>
            </a:r>
            <a:r>
              <a:rPr lang="es-CL" dirty="0" smtClean="0"/>
              <a:t>| </a:t>
            </a:r>
            <a:r>
              <a:rPr lang="es-CL" i="1" dirty="0" err="1" smtClean="0">
                <a:solidFill>
                  <a:srgbClr val="006600"/>
                </a:solidFill>
              </a:rPr>
              <a:t>Preferences</a:t>
            </a:r>
            <a:r>
              <a:rPr lang="es-CL" i="1" dirty="0" smtClean="0">
                <a:solidFill>
                  <a:srgbClr val="006600"/>
                </a:solidFill>
              </a:rPr>
              <a:t> </a:t>
            </a:r>
            <a:r>
              <a:rPr lang="es-CL" dirty="0" smtClean="0"/>
              <a:t>&gt; </a:t>
            </a:r>
            <a:r>
              <a:rPr lang="es-CL" i="1" dirty="0" smtClean="0">
                <a:solidFill>
                  <a:srgbClr val="006600"/>
                </a:solidFill>
              </a:rPr>
              <a:t>Show </a:t>
            </a:r>
            <a:r>
              <a:rPr lang="es-CL" i="1" dirty="0" err="1" smtClean="0">
                <a:solidFill>
                  <a:srgbClr val="006600"/>
                </a:solidFill>
              </a:rPr>
              <a:t>number</a:t>
            </a:r>
            <a:r>
              <a:rPr lang="es-CL" i="1" dirty="0" smtClean="0">
                <a:solidFill>
                  <a:srgbClr val="006600"/>
                </a:solidFill>
              </a:rPr>
              <a:t> of…</a:t>
            </a:r>
          </a:p>
          <a:p>
            <a:pPr lvl="1"/>
            <a:r>
              <a:rPr lang="es-CL" dirty="0" smtClean="0"/>
              <a:t>Mostrar, junto con el nombre de cada tier, el número total de intervalos que contiene, el número de intervalos con texto que contiene, o no mostrar nada adicional.</a:t>
            </a:r>
          </a:p>
          <a:p>
            <a:pPr lvl="1"/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Opciones de configuración útiles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/>
              <a:t>Ventana de edición</a:t>
            </a:r>
          </a:p>
          <a:p>
            <a:pPr>
              <a:buNone/>
            </a:pPr>
            <a:endParaRPr lang="es-CL" b="1" dirty="0" smtClean="0"/>
          </a:p>
          <a:p>
            <a:r>
              <a:rPr lang="es-CL" i="1" dirty="0" smtClean="0">
                <a:solidFill>
                  <a:srgbClr val="006600"/>
                </a:solidFill>
              </a:rPr>
              <a:t>View </a:t>
            </a:r>
            <a:r>
              <a:rPr lang="es-CL" dirty="0" smtClean="0"/>
              <a:t>| </a:t>
            </a:r>
            <a:r>
              <a:rPr lang="es-CL" i="1" dirty="0" smtClean="0">
                <a:solidFill>
                  <a:srgbClr val="006600"/>
                </a:solidFill>
              </a:rPr>
              <a:t>Show </a:t>
            </a:r>
            <a:r>
              <a:rPr lang="es-CL" i="1" dirty="0" err="1" smtClean="0">
                <a:solidFill>
                  <a:srgbClr val="006600"/>
                </a:solidFill>
              </a:rPr>
              <a:t>Analyses</a:t>
            </a:r>
            <a:r>
              <a:rPr lang="es-CL" i="1" dirty="0" smtClean="0">
                <a:solidFill>
                  <a:srgbClr val="006600"/>
                </a:solidFill>
              </a:rPr>
              <a:t>…</a:t>
            </a:r>
            <a:r>
              <a:rPr lang="es-CL" dirty="0" smtClean="0"/>
              <a:t> &gt; [5 opciones]</a:t>
            </a:r>
            <a:endParaRPr lang="es-CL" i="1" dirty="0" smtClean="0">
              <a:solidFill>
                <a:srgbClr val="006600"/>
              </a:solidFill>
            </a:endParaRPr>
          </a:p>
          <a:p>
            <a:pPr lvl="1"/>
            <a:r>
              <a:rPr lang="es-CL" dirty="0" smtClean="0"/>
              <a:t>Mostrar o no mostrar los siguientes análisis:</a:t>
            </a:r>
          </a:p>
          <a:p>
            <a:pPr lvl="2"/>
            <a:r>
              <a:rPr lang="es-CL" dirty="0" smtClean="0"/>
              <a:t>Espectrograma</a:t>
            </a:r>
          </a:p>
          <a:p>
            <a:pPr lvl="2"/>
            <a:r>
              <a:rPr lang="es-CL" dirty="0" smtClean="0"/>
              <a:t>Tono (entonación)</a:t>
            </a:r>
          </a:p>
          <a:p>
            <a:pPr lvl="2"/>
            <a:r>
              <a:rPr lang="es-CL" dirty="0" smtClean="0"/>
              <a:t>Intensidad (volumen)</a:t>
            </a:r>
          </a:p>
          <a:p>
            <a:pPr lvl="2"/>
            <a:r>
              <a:rPr lang="es-CL" dirty="0" smtClean="0"/>
              <a:t>Formantes</a:t>
            </a:r>
          </a:p>
          <a:p>
            <a:pPr lvl="2"/>
            <a:r>
              <a:rPr lang="es-CL" dirty="0" smtClean="0"/>
              <a:t>Pulsos glotálicos</a:t>
            </a:r>
          </a:p>
          <a:p>
            <a:pPr lvl="1"/>
            <a:r>
              <a:rPr lang="es-CL" b="1" dirty="0" smtClean="0"/>
              <a:t>OJO:</a:t>
            </a:r>
            <a:r>
              <a:rPr lang="es-CL" dirty="0" smtClean="0"/>
              <a:t> ¡Algunos de estos análisis utilizan </a:t>
            </a:r>
            <a:r>
              <a:rPr lang="es-CL" u="sng" dirty="0" smtClean="0"/>
              <a:t>muchos</a:t>
            </a:r>
            <a:r>
              <a:rPr lang="es-CL" dirty="0" smtClean="0"/>
              <a:t> recursos computacionales! Aparte del espectrograma, es mejor sólo activar los análisis que realmente necesitas.</a:t>
            </a:r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Opciones de configuración útiles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/>
              <a:t>Ventana de edición</a:t>
            </a:r>
          </a:p>
          <a:p>
            <a:pPr>
              <a:buNone/>
            </a:pPr>
            <a:endParaRPr lang="es-CL" b="1" dirty="0" smtClean="0"/>
          </a:p>
          <a:p>
            <a:r>
              <a:rPr lang="es-CL" i="1" dirty="0" smtClean="0">
                <a:solidFill>
                  <a:srgbClr val="006600"/>
                </a:solidFill>
              </a:rPr>
              <a:t>View </a:t>
            </a:r>
            <a:r>
              <a:rPr lang="es-CL" dirty="0" smtClean="0"/>
              <a:t>| </a:t>
            </a:r>
            <a:r>
              <a:rPr lang="es-CL" i="1" dirty="0" smtClean="0">
                <a:solidFill>
                  <a:srgbClr val="006600"/>
                </a:solidFill>
              </a:rPr>
              <a:t>Show </a:t>
            </a:r>
            <a:r>
              <a:rPr lang="es-CL" i="1" dirty="0" err="1" smtClean="0">
                <a:solidFill>
                  <a:srgbClr val="006600"/>
                </a:solidFill>
              </a:rPr>
              <a:t>Analyses</a:t>
            </a:r>
            <a:r>
              <a:rPr lang="es-CL" i="1" dirty="0" smtClean="0">
                <a:solidFill>
                  <a:srgbClr val="006600"/>
                </a:solidFill>
              </a:rPr>
              <a:t>…</a:t>
            </a:r>
            <a:r>
              <a:rPr lang="es-CL" dirty="0" smtClean="0"/>
              <a:t> &gt; </a:t>
            </a:r>
            <a:r>
              <a:rPr lang="es-CL" i="1" dirty="0" err="1" smtClean="0">
                <a:solidFill>
                  <a:srgbClr val="006600"/>
                </a:solidFill>
              </a:rPr>
              <a:t>Longest</a:t>
            </a:r>
            <a:r>
              <a:rPr lang="es-CL" i="1" dirty="0" smtClean="0">
                <a:solidFill>
                  <a:srgbClr val="006600"/>
                </a:solidFill>
              </a:rPr>
              <a:t> </a:t>
            </a:r>
            <a:r>
              <a:rPr lang="es-CL" i="1" dirty="0" err="1" smtClean="0">
                <a:solidFill>
                  <a:srgbClr val="006600"/>
                </a:solidFill>
              </a:rPr>
              <a:t>analysis</a:t>
            </a:r>
            <a:endParaRPr lang="es-CL" i="1" dirty="0" smtClean="0">
              <a:solidFill>
                <a:srgbClr val="006600"/>
              </a:solidFill>
            </a:endParaRPr>
          </a:p>
          <a:p>
            <a:pPr lvl="1"/>
            <a:r>
              <a:rPr lang="es-CL" dirty="0" smtClean="0"/>
              <a:t>Duración máxima, en segundos, del audio que se analizará (ver página anterior).</a:t>
            </a:r>
          </a:p>
          <a:p>
            <a:pPr lvl="1"/>
            <a:r>
              <a:rPr lang="es-CL" dirty="0" smtClean="0"/>
              <a:t>Si el audio que se está mostrando en la ventana de edición excede esta cifra, no se muestra el análisis (incluyendo el espectrograma).</a:t>
            </a:r>
          </a:p>
          <a:p>
            <a:pPr lvl="1"/>
            <a:r>
              <a:rPr lang="es-CL" dirty="0" smtClean="0"/>
              <a:t>Si se aumenta la cifra, se pueden ver los análisis de secciones de audio más grandes, pero esto conlleva un costo computacional.</a:t>
            </a:r>
          </a:p>
          <a:p>
            <a:pPr lvl="1"/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REFERENCIA: </a:t>
            </a:r>
            <a:br>
              <a:rPr lang="es-ES" dirty="0" smtClean="0"/>
            </a:br>
            <a:r>
              <a:rPr lang="es-ES" dirty="0" smtClean="0"/>
              <a:t>Uso del teclado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223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</a:t>
            </a:r>
            <a:r>
              <a:rPr lang="es-ES" dirty="0"/>
              <a:t>del teclado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84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sz="2400" b="1" dirty="0" smtClean="0"/>
              <a:t>Teclas</a:t>
            </a:r>
          </a:p>
          <a:p>
            <a:pPr>
              <a:buNone/>
            </a:pPr>
            <a:endParaRPr lang="es-CL" sz="2400" b="1" dirty="0" smtClean="0"/>
          </a:p>
        </p:txBody>
      </p:sp>
      <p:pic>
        <p:nvPicPr>
          <p:cNvPr id="6" name="Picture 5" descr="keyboa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3267764"/>
            <a:ext cx="8820472" cy="30415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80456" y="1297568"/>
          <a:ext cx="6096000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 err="1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TAB</a:t>
                      </a:r>
                      <a:r>
                        <a:rPr lang="es-CL" b="1" dirty="0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, SANGRÍA</a:t>
                      </a:r>
                      <a:endParaRPr lang="es-CL" b="1" dirty="0"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ALT</a:t>
                      </a:r>
                      <a:endParaRPr lang="es-CL" b="1" dirty="0"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MAYÚS / SHIFT</a:t>
                      </a:r>
                      <a:endParaRPr lang="es-CL" b="1" dirty="0"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BORRAR / RETROCEDER</a:t>
                      </a:r>
                      <a:endParaRPr lang="es-CL" b="1" dirty="0"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CTRL</a:t>
                      </a:r>
                      <a:endParaRPr lang="es-CL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err="1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INTRO</a:t>
                      </a:r>
                      <a:r>
                        <a:rPr lang="es-CL" b="1" dirty="0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 /</a:t>
                      </a:r>
                      <a:r>
                        <a:rPr lang="es-CL" b="1" baseline="0" dirty="0" smtClean="0"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 ENTER</a:t>
                      </a:r>
                      <a:endParaRPr lang="es-CL" b="1" dirty="0"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haris SIL Compact" pitchFamily="2" charset="0"/>
                          <a:ea typeface="Charis SIL Compact" pitchFamily="2" charset="0"/>
                          <a:cs typeface="Charis SIL Compact" pitchFamily="2" charset="0"/>
                        </a:rPr>
                        <a:t>WIN / WINDOWS</a:t>
                      </a:r>
                      <a:endParaRPr lang="es-CL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b="1" dirty="0">
                        <a:latin typeface="Charis SIL Compact" pitchFamily="2" charset="0"/>
                        <a:ea typeface="Charis SIL Compact" pitchFamily="2" charset="0"/>
                        <a:cs typeface="Charis SIL Compac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7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del teclado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rgbClr val="0000FF"/>
                </a:solidFill>
              </a:rPr>
              <a:t>MAYÚS</a:t>
            </a:r>
            <a:r>
              <a:rPr lang="es-CL" sz="2400" b="1" dirty="0" smtClean="0"/>
              <a:t>+ </a:t>
            </a:r>
            <a:r>
              <a:rPr lang="es-CL" sz="2400" b="1" dirty="0" err="1" smtClean="0">
                <a:solidFill>
                  <a:srgbClr val="0000FF"/>
                </a:solidFill>
              </a:rPr>
              <a:t>TAB</a:t>
            </a:r>
            <a:r>
              <a:rPr lang="es-CL" sz="2400" b="1" dirty="0" smtClean="0">
                <a:solidFill>
                  <a:srgbClr val="0000FF"/>
                </a:solidFill>
              </a:rPr>
              <a:t/>
            </a:r>
            <a:br>
              <a:rPr lang="es-CL" sz="2400" b="1" dirty="0" smtClean="0">
                <a:solidFill>
                  <a:srgbClr val="0000FF"/>
                </a:solidFill>
              </a:rPr>
            </a:br>
            <a:r>
              <a:rPr lang="es-CL" sz="2400" dirty="0" smtClean="0"/>
              <a:t>Escuchar todo el audio que está visible en la ventana, independiente de lo que esté seleccionado.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ALT</a:t>
            </a:r>
            <a:r>
              <a:rPr lang="es-CL" sz="2400" dirty="0">
                <a:solidFill>
                  <a:srgbClr val="0000FF"/>
                </a:solidFill>
              </a:rPr>
              <a:t> </a:t>
            </a:r>
            <a:r>
              <a:rPr lang="es-CL" sz="2400" dirty="0"/>
              <a:t>+ </a:t>
            </a:r>
            <a:r>
              <a:rPr lang="es-CL" sz="2400" b="1" dirty="0" smtClean="0">
                <a:solidFill>
                  <a:srgbClr val="0000FF"/>
                </a:solidFill>
              </a:rPr>
              <a:t>←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Desplazarse un intervalo hacia la izquierda</a:t>
            </a:r>
            <a:r>
              <a:rPr lang="es-CL" sz="2400" dirty="0" smtClean="0"/>
              <a:t>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ALT</a:t>
            </a:r>
            <a:r>
              <a:rPr lang="es-CL" sz="2400" dirty="0">
                <a:solidFill>
                  <a:srgbClr val="0000FF"/>
                </a:solidFill>
              </a:rPr>
              <a:t> </a:t>
            </a:r>
            <a:r>
              <a:rPr lang="es-CL" sz="2400" dirty="0"/>
              <a:t>+</a:t>
            </a:r>
            <a:r>
              <a:rPr lang="es-CL" sz="2400" dirty="0">
                <a:solidFill>
                  <a:srgbClr val="0000FF"/>
                </a:solidFill>
              </a:rPr>
              <a:t> </a:t>
            </a:r>
            <a:r>
              <a:rPr lang="es-CL" sz="2400" b="1" dirty="0">
                <a:solidFill>
                  <a:srgbClr val="0000FF"/>
                </a:solidFill>
              </a:rPr>
              <a:t>→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Desplazarse un intervalo hacia la </a:t>
            </a:r>
            <a:r>
              <a:rPr lang="es-CL" sz="2400" dirty="0" smtClean="0"/>
              <a:t>derecha.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ALT </a:t>
            </a:r>
            <a:r>
              <a:rPr lang="es-CL" sz="2400" b="1" dirty="0"/>
              <a:t>+ </a:t>
            </a:r>
            <a:r>
              <a:rPr lang="es-CL" sz="2400" b="1" dirty="0">
                <a:solidFill>
                  <a:srgbClr val="0000FF"/>
                </a:solidFill>
              </a:rPr>
              <a:t>↑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/>
              <a:t>Desplazarse al tier superior.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ALT </a:t>
            </a:r>
            <a:r>
              <a:rPr lang="es-CL" sz="2400" b="1" dirty="0"/>
              <a:t>+ </a:t>
            </a:r>
            <a:r>
              <a:rPr lang="es-CL" sz="2400" b="1" dirty="0">
                <a:solidFill>
                  <a:srgbClr val="0000FF"/>
                </a:solidFill>
              </a:rPr>
              <a:t>↓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/>
              <a:t>Desplazarse al tier inferior.</a:t>
            </a:r>
            <a:endParaRPr lang="es-CL" sz="2400" i="1" dirty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93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del teclado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86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/>
          </a:bodyPr>
          <a:lstStyle/>
          <a:p>
            <a:r>
              <a:rPr lang="es-CL" sz="2400" b="1" dirty="0">
                <a:solidFill>
                  <a:srgbClr val="0000FF"/>
                </a:solidFill>
              </a:rPr>
              <a:t>CTRL </a:t>
            </a:r>
            <a:r>
              <a:rPr lang="es-CL" sz="2400" b="1" dirty="0"/>
              <a:t>+</a:t>
            </a:r>
            <a:r>
              <a:rPr lang="es-CL" sz="2400" b="1" dirty="0">
                <a:solidFill>
                  <a:srgbClr val="0000FF"/>
                </a:solidFill>
              </a:rPr>
              <a:t> I</a:t>
            </a:r>
          </a:p>
          <a:p>
            <a:pPr>
              <a:buNone/>
            </a:pPr>
            <a:r>
              <a:rPr lang="es-CL" sz="2400" dirty="0"/>
              <a:t>	“Acercarse” a la grabación. Es decir, hacer un “zoom” hacia dentro. 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CTRL </a:t>
            </a:r>
            <a:r>
              <a:rPr lang="es-CL" sz="2400" b="1" dirty="0"/>
              <a:t>+</a:t>
            </a:r>
            <a:r>
              <a:rPr lang="es-CL" sz="2400" b="1" dirty="0">
                <a:solidFill>
                  <a:srgbClr val="0000FF"/>
                </a:solidFill>
              </a:rPr>
              <a:t> O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/>
              <a:t>“Alejarse” de la grabación. Es decir, hacer un “zoom” hacia fuera</a:t>
            </a:r>
            <a:r>
              <a:rPr lang="es-CL" sz="2400" dirty="0" smtClean="0"/>
              <a:t>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CTRL </a:t>
            </a:r>
            <a:r>
              <a:rPr lang="es-CL" sz="2400" b="1" dirty="0"/>
              <a:t>+</a:t>
            </a:r>
            <a:r>
              <a:rPr lang="es-CL" sz="2400" b="1" dirty="0">
                <a:solidFill>
                  <a:srgbClr val="0000FF"/>
                </a:solidFill>
              </a:rPr>
              <a:t> N	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/>
              <a:t>Expandir o achicar la selección actual para que ocupe toda la ventana</a:t>
            </a:r>
            <a:r>
              <a:rPr lang="es-CL" sz="2400" dirty="0" smtClean="0"/>
              <a:t>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CTRL </a:t>
            </a:r>
            <a:r>
              <a:rPr lang="es-CL" sz="2400" b="1" dirty="0"/>
              <a:t>+</a:t>
            </a:r>
            <a:r>
              <a:rPr lang="es-CL" sz="2400" b="1" dirty="0">
                <a:solidFill>
                  <a:srgbClr val="0000FF"/>
                </a:solidFill>
              </a:rPr>
              <a:t> B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/>
              <a:t>Vuelve la ventana a su enfoque anterior.</a:t>
            </a:r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645281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del teclado en Praat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87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/>
          </a:bodyPr>
          <a:lstStyle/>
          <a:p>
            <a:r>
              <a:rPr lang="es-CL" sz="2400" b="1" dirty="0" err="1">
                <a:solidFill>
                  <a:srgbClr val="0000FF"/>
                </a:solidFill>
              </a:rPr>
              <a:t>INTRO</a:t>
            </a:r>
            <a:r>
              <a:rPr lang="es-CL" sz="2400" b="1" dirty="0">
                <a:solidFill>
                  <a:srgbClr val="0000FF"/>
                </a:solidFill>
              </a:rPr>
              <a:t/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/>
              <a:t>Crear una nueva división de intervalo en el tier que está seleccionado</a:t>
            </a:r>
            <a:r>
              <a:rPr lang="es-CL" sz="2400" dirty="0" smtClean="0"/>
              <a:t>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ALT </a:t>
            </a:r>
            <a:r>
              <a:rPr lang="es-CL" sz="2400" b="1" dirty="0"/>
              <a:t>+</a:t>
            </a:r>
            <a:r>
              <a:rPr lang="es-CL" sz="2400" b="1" dirty="0">
                <a:solidFill>
                  <a:srgbClr val="0000FF"/>
                </a:solidFill>
              </a:rPr>
              <a:t> BORRAR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 err="1"/>
              <a:t>Borrar</a:t>
            </a:r>
            <a:r>
              <a:rPr lang="es-CL" sz="2400" dirty="0"/>
              <a:t> el intervalo </a:t>
            </a:r>
            <a:r>
              <a:rPr lang="es-CL" sz="2400" dirty="0" smtClean="0"/>
              <a:t>a </a:t>
            </a:r>
            <a:r>
              <a:rPr lang="es-CL" sz="2400" dirty="0"/>
              <a:t>la izquierda de la selección</a:t>
            </a:r>
            <a:r>
              <a:rPr lang="es-CL" sz="2400" dirty="0" smtClean="0"/>
              <a:t>.</a:t>
            </a:r>
          </a:p>
          <a:p>
            <a:r>
              <a:rPr lang="es-CL" sz="2400" b="1" dirty="0">
                <a:solidFill>
                  <a:srgbClr val="0000FF"/>
                </a:solidFill>
              </a:rPr>
              <a:t>CTRL</a:t>
            </a:r>
            <a:r>
              <a:rPr lang="es-CL" sz="2400" b="1" dirty="0"/>
              <a:t> + </a:t>
            </a:r>
            <a:r>
              <a:rPr lang="es-CL" sz="2400" b="1" dirty="0">
                <a:solidFill>
                  <a:srgbClr val="0000FF"/>
                </a:solidFill>
              </a:rPr>
              <a:t>S</a:t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b="1" dirty="0">
                <a:solidFill>
                  <a:srgbClr val="C00000"/>
                </a:solidFill>
              </a:rPr>
              <a:t>¡El acceso directo más importante de Praat!</a:t>
            </a:r>
            <a:br>
              <a:rPr lang="es-CL" sz="2400" b="1" dirty="0">
                <a:solidFill>
                  <a:srgbClr val="C00000"/>
                </a:solidFill>
              </a:rPr>
            </a:br>
            <a:r>
              <a:rPr lang="es-CL" sz="2400" dirty="0" smtClean="0"/>
              <a:t>Guarda </a:t>
            </a:r>
            <a:r>
              <a:rPr lang="es-CL" sz="2400" dirty="0"/>
              <a:t>el </a:t>
            </a:r>
            <a:r>
              <a:rPr lang="es-CL" sz="2400" dirty="0" err="1"/>
              <a:t>text</a:t>
            </a:r>
            <a:r>
              <a:rPr lang="es-CL" sz="2400" dirty="0"/>
              <a:t> grid.</a:t>
            </a:r>
          </a:p>
          <a:p>
            <a:r>
              <a:rPr lang="es-CL" sz="2400" b="1" dirty="0" smtClean="0">
                <a:solidFill>
                  <a:srgbClr val="0000FF"/>
                </a:solidFill>
              </a:rPr>
              <a:t>CTRL </a:t>
            </a:r>
            <a:r>
              <a:rPr lang="es-CL" sz="2400" b="1" dirty="0" smtClean="0"/>
              <a:t>+</a:t>
            </a:r>
            <a:r>
              <a:rPr lang="es-CL" sz="2400" b="1" dirty="0" smtClean="0">
                <a:solidFill>
                  <a:srgbClr val="0000FF"/>
                </a:solidFill>
              </a:rPr>
              <a:t> F</a:t>
            </a:r>
            <a:r>
              <a:rPr lang="es-CL" sz="2400" b="1" dirty="0">
                <a:solidFill>
                  <a:srgbClr val="0000FF"/>
                </a:solidFill>
              </a:rPr>
              <a:t/>
            </a:r>
            <a:br>
              <a:rPr lang="es-CL" sz="2400" b="1" dirty="0">
                <a:solidFill>
                  <a:srgbClr val="0000FF"/>
                </a:solidFill>
              </a:rPr>
            </a:br>
            <a:r>
              <a:rPr lang="es-CL" sz="2400" dirty="0" smtClean="0"/>
              <a:t>Buscar texto en el tier actualmente seleccionado.</a:t>
            </a:r>
            <a:endParaRPr lang="es-CL" sz="2400" dirty="0"/>
          </a:p>
          <a:p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4073506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Contacto</a:t>
            </a:r>
            <a:endParaRPr lang="es-C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88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Scott Sadowsky</a:t>
            </a:r>
            <a:br>
              <a:rPr lang="es-CL" dirty="0" smtClean="0"/>
            </a:br>
            <a:r>
              <a:rPr lang="es-CL" dirty="0" smtClean="0"/>
              <a:t>Universidad de La Frontera</a:t>
            </a:r>
            <a:br>
              <a:rPr lang="es-CL" dirty="0" smtClean="0"/>
            </a:br>
            <a:r>
              <a:rPr lang="es-CL" dirty="0" smtClean="0"/>
              <a:t>Temuco, Chile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s </a:t>
            </a:r>
            <a:r>
              <a:rPr lang="es-CL" dirty="0" err="1" smtClean="0"/>
              <a:t>s</a:t>
            </a:r>
            <a:r>
              <a:rPr lang="es-CL" dirty="0" smtClean="0"/>
              <a:t> a d o w s k y @ g m a i l · c o m</a:t>
            </a:r>
            <a:br>
              <a:rPr lang="es-CL" dirty="0" smtClean="0"/>
            </a:br>
            <a:r>
              <a:rPr lang="es-CL" dirty="0" smtClean="0">
                <a:hlinkClick r:id="rId3"/>
              </a:rPr>
              <a:t>http://sadowsky.cl</a:t>
            </a:r>
            <a:endParaRPr lang="es-CL" dirty="0" smtClean="0"/>
          </a:p>
          <a:p>
            <a:endParaRPr lang="es-C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Abrir el archivo de audio en Praat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Al abrir el archivo de audio, se crea un nuevo </a:t>
            </a:r>
            <a:r>
              <a:rPr lang="es-CL" sz="2400" b="1" dirty="0" smtClean="0"/>
              <a:t>objeto</a:t>
            </a:r>
            <a:r>
              <a:rPr lang="es-CL" sz="2400" dirty="0" smtClean="0"/>
              <a:t> en la ventana de objetos.</a:t>
            </a:r>
          </a:p>
          <a:p>
            <a:r>
              <a:rPr lang="es-CL" sz="2400" dirty="0" smtClean="0"/>
              <a:t>El objeto tiene un nombre compuesto:</a:t>
            </a:r>
          </a:p>
          <a:p>
            <a:pPr lvl="1"/>
            <a:r>
              <a:rPr lang="es-CL" sz="2400" dirty="0" smtClean="0"/>
              <a:t>El tipo de objeto (</a:t>
            </a:r>
            <a:r>
              <a:rPr lang="es-CL" sz="2400" i="1" dirty="0" err="1" smtClean="0"/>
              <a:t>Sound</a:t>
            </a:r>
            <a:r>
              <a:rPr lang="es-CL" sz="2400" dirty="0" smtClean="0"/>
              <a:t> o </a:t>
            </a:r>
            <a:r>
              <a:rPr lang="es-CL" sz="2400" i="1" dirty="0" smtClean="0"/>
              <a:t>LongSound</a:t>
            </a:r>
            <a:r>
              <a:rPr lang="es-CL" sz="2400" dirty="0" smtClean="0"/>
              <a:t>)</a:t>
            </a:r>
          </a:p>
          <a:p>
            <a:pPr lvl="1"/>
            <a:r>
              <a:rPr lang="es-CL" sz="2400" dirty="0" smtClean="0"/>
              <a:t>El nombre del archivo, sin la extensión</a:t>
            </a:r>
            <a:endParaRPr lang="es-CL" sz="2400" dirty="0"/>
          </a:p>
        </p:txBody>
      </p:sp>
      <p:pic>
        <p:nvPicPr>
          <p:cNvPr id="11" name="Picture Placeholder 10" descr="030-WAVinObjectList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20826" y="1214422"/>
            <a:ext cx="3569249" cy="49311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4193</Words>
  <Application>Microsoft Office PowerPoint</Application>
  <PresentationFormat>On-screen Show (4:3)</PresentationFormat>
  <Paragraphs>632</Paragraphs>
  <Slides>88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Bookman Old Style</vt:lpstr>
      <vt:lpstr>Calibri</vt:lpstr>
      <vt:lpstr>Charis SIL</vt:lpstr>
      <vt:lpstr>Charis SIL Compact</vt:lpstr>
      <vt:lpstr>Consolas</vt:lpstr>
      <vt:lpstr>Gill Sans MT</vt:lpstr>
      <vt:lpstr>Wingdings</vt:lpstr>
      <vt:lpstr>Wingdings 3</vt:lpstr>
      <vt:lpstr>Origin</vt:lpstr>
      <vt:lpstr>Medición de fenómenos fonéticos con Praat Versión 1 – Junio de 2014</vt:lpstr>
      <vt:lpstr>¿Qué vamos a hacer?</vt:lpstr>
      <vt:lpstr>¿Qué vamos a hacer?</vt:lpstr>
      <vt:lpstr>Programas requeridos</vt:lpstr>
      <vt:lpstr>Programas requeridos</vt:lpstr>
      <vt:lpstr>Último requisito…</vt:lpstr>
      <vt:lpstr>Abrir el archivo de audio en Praat</vt:lpstr>
      <vt:lpstr>Abrir el archivo de audio en Praat</vt:lpstr>
      <vt:lpstr>Abrir el archivo de audio en Praat</vt:lpstr>
      <vt:lpstr>Crear el text grid en Praat</vt:lpstr>
      <vt:lpstr>Crear el text grid en Praat</vt:lpstr>
      <vt:lpstr>Crear el text grid en Praat</vt:lpstr>
      <vt:lpstr>Crear el text grid en Praat</vt:lpstr>
      <vt:lpstr>Crear el text grid en Praat</vt:lpstr>
      <vt:lpstr>Crear el text grid en Praat</vt:lpstr>
      <vt:lpstr>Transcripción ortográfica</vt:lpstr>
      <vt:lpstr>Transcripción</vt:lpstr>
      <vt:lpstr>Transcripción ortográfica</vt:lpstr>
      <vt:lpstr>Transcripción fonética 1 (nivel de palabra)</vt:lpstr>
      <vt:lpstr>Transcripción fonética 2 (nivel de fono)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del tono fundamental (F0)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formantes</vt:lpstr>
      <vt:lpstr>Medición de intensidad</vt:lpstr>
      <vt:lpstr>Medición de intensidad</vt:lpstr>
      <vt:lpstr>Medición de intensidad</vt:lpstr>
      <vt:lpstr>Medición de intensidad</vt:lpstr>
      <vt:lpstr>Medición de intensidad</vt:lpstr>
      <vt:lpstr>Medición de intensidad</vt:lpstr>
      <vt:lpstr>Medición de intensidad</vt:lpstr>
      <vt:lpstr>Medición de intensidad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 la calidad de la voz</vt:lpstr>
      <vt:lpstr>Medición del centro de gravedad</vt:lpstr>
      <vt:lpstr>Medición del centro de gravedad</vt:lpstr>
      <vt:lpstr>Medición del centro de gravedad</vt:lpstr>
      <vt:lpstr>Medición del centro de gravedad</vt:lpstr>
      <vt:lpstr>Medición del centro de gravedad</vt:lpstr>
      <vt:lpstr>Medición del centro de gravedad</vt:lpstr>
      <vt:lpstr>Medición del centro de gravedad</vt:lpstr>
      <vt:lpstr>REFERENCIA: Opciones de configuración útiles</vt:lpstr>
      <vt:lpstr>Opciones de configuración útiles</vt:lpstr>
      <vt:lpstr>Opciones de configuración útiles</vt:lpstr>
      <vt:lpstr>Opciones de configuración útiles</vt:lpstr>
      <vt:lpstr>Opciones de configuración útiles</vt:lpstr>
      <vt:lpstr>REFERENCIA:  Uso del teclado en Praat</vt:lpstr>
      <vt:lpstr>Uso del teclado en Praat</vt:lpstr>
      <vt:lpstr>Uso del teclado en Praat</vt:lpstr>
      <vt:lpstr>Uso del teclado en Praat</vt:lpstr>
      <vt:lpstr>Uso del teclado en Praat</vt:lpstr>
      <vt:lpstr>Contacto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Praat - Grabación 1 - Clase 1</dc:title>
  <dc:subject>s s a d o w s k y @ g m a i l · c o m</dc:subject>
  <dc:creator/>
  <dc:description>Scott Sadowsky
http://sadowsky.cl</dc:description>
  <cp:lastModifiedBy/>
  <cp:revision>1</cp:revision>
  <dcterms:created xsi:type="dcterms:W3CDTF">2010-05-02T04:28:11Z</dcterms:created>
  <dcterms:modified xsi:type="dcterms:W3CDTF">2014-09-21T01:04:56Z</dcterms:modified>
  <cp:contentStatus/>
</cp:coreProperties>
</file>