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5"/>
  </p:notesMasterIdLst>
  <p:sldIdLst>
    <p:sldId id="256" r:id="rId2"/>
    <p:sldId id="274" r:id="rId3"/>
    <p:sldId id="270" r:id="rId4"/>
    <p:sldId id="269" r:id="rId5"/>
    <p:sldId id="277" r:id="rId6"/>
    <p:sldId id="275" r:id="rId7"/>
    <p:sldId id="266" r:id="rId8"/>
    <p:sldId id="273" r:id="rId9"/>
    <p:sldId id="272" r:id="rId10"/>
    <p:sldId id="276" r:id="rId11"/>
    <p:sldId id="265" r:id="rId12"/>
    <p:sldId id="278" r:id="rId13"/>
    <p:sldId id="288" r:id="rId14"/>
    <p:sldId id="292" r:id="rId15"/>
    <p:sldId id="293" r:id="rId16"/>
    <p:sldId id="295" r:id="rId17"/>
    <p:sldId id="294" r:id="rId18"/>
    <p:sldId id="282" r:id="rId19"/>
    <p:sldId id="287" r:id="rId20"/>
    <p:sldId id="302" r:id="rId21"/>
    <p:sldId id="307" r:id="rId22"/>
    <p:sldId id="279" r:id="rId23"/>
    <p:sldId id="312" r:id="rId24"/>
    <p:sldId id="311" r:id="rId25"/>
    <p:sldId id="283" r:id="rId26"/>
    <p:sldId id="303" r:id="rId27"/>
    <p:sldId id="301" r:id="rId28"/>
    <p:sldId id="304" r:id="rId29"/>
    <p:sldId id="280" r:id="rId30"/>
    <p:sldId id="296" r:id="rId31"/>
    <p:sldId id="309" r:id="rId32"/>
    <p:sldId id="308" r:id="rId33"/>
    <p:sldId id="297" r:id="rId34"/>
    <p:sldId id="300" r:id="rId35"/>
    <p:sldId id="305" r:id="rId36"/>
    <p:sldId id="298" r:id="rId37"/>
    <p:sldId id="299" r:id="rId38"/>
    <p:sldId id="281" r:id="rId39"/>
    <p:sldId id="310" r:id="rId40"/>
    <p:sldId id="286" r:id="rId41"/>
    <p:sldId id="306" r:id="rId42"/>
    <p:sldId id="263" r:id="rId43"/>
    <p:sldId id="271" r:id="rId44"/>
  </p:sldIdLst>
  <p:sldSz cx="9144000" cy="6858000" type="screen4x3"/>
  <p:notesSz cx="6858000" cy="9144000"/>
  <p:embeddedFontLst>
    <p:embeddedFont>
      <p:font typeface="Charis SIL Compact" pitchFamily="2" charset="0"/>
      <p:regular r:id="rId46"/>
      <p:bold r:id="rId47"/>
      <p:italic r:id="rId48"/>
      <p:boldItalic r:id="rId49"/>
    </p:embeddedFont>
    <p:embeddedFont>
      <p:font typeface="Wingdings 2" pitchFamily="18" charset="2"/>
      <p:regular r:id="rId50"/>
    </p:embeddedFont>
    <p:embeddedFont>
      <p:font typeface="Charis SIL" pitchFamily="2" charset="0"/>
      <p:regular r:id="rId51"/>
      <p:bold r:id="rId52"/>
      <p:italic r:id="rId53"/>
      <p:boldItalic r:id="rId54"/>
    </p:embeddedFont>
    <p:embeddedFont>
      <p:font typeface="Consolas" pitchFamily="49" charset="0"/>
      <p:regular r:id="rId55"/>
      <p:bold r:id="rId56"/>
      <p:italic r:id="rId57"/>
      <p:boldItalic r:id="rId58"/>
    </p:embeddedFont>
    <p:embeddedFont>
      <p:font typeface="Calibri" pitchFamily="34" charset="0"/>
      <p:regular r:id="rId59"/>
      <p:bold r:id="rId60"/>
      <p:italic r:id="rId61"/>
      <p:boldItalic r:id="rId6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DF3"/>
    <a:srgbClr val="EBF6F9"/>
    <a:srgbClr val="005DA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 autoAdjust="0"/>
    <p:restoredTop sz="94629" autoAdjust="0"/>
  </p:normalViewPr>
  <p:slideViewPr>
    <p:cSldViewPr>
      <p:cViewPr varScale="1">
        <p:scale>
          <a:sx n="85" d="100"/>
          <a:sy n="85" d="100"/>
        </p:scale>
        <p:origin x="-105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CF31B-0081-4B2D-B01F-C5F124B34766}" type="datetimeFigureOut">
              <a:rPr lang="es-CL" smtClean="0"/>
              <a:pPr/>
              <a:t>17-11-2011</a:t>
            </a:fld>
            <a:endParaRPr 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59779-983D-43D7-90B0-EC8E695A546E}" type="slidenum">
              <a:rPr lang="es-CL" smtClean="0"/>
              <a:pPr/>
              <a:t>‹#›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59779-983D-43D7-90B0-EC8E695A546E}" type="slidenum">
              <a:rPr lang="es-CL" smtClean="0"/>
              <a:pPr/>
              <a:t>1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133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CL" noProof="0" dirty="0" err="1" smtClean="0"/>
              <a:t>Click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to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edit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Master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subtitle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style</a:t>
            </a:r>
            <a:endParaRPr kumimoji="0" lang="es-CL" noProof="0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noProof="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noProof="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CL" noProof="0" dirty="0" err="1" smtClean="0"/>
              <a:t>Click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to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edit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Master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title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style</a:t>
            </a:r>
            <a:endParaRPr kumimoji="0" lang="es-CL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noProof="0" dirty="0" smtClean="0"/>
              <a:t>Click to edit Master title style</a:t>
            </a:r>
            <a:endParaRPr kumimoji="0" lang="es-CL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noProof="0" smtClean="0"/>
              <a:t>Click to edit Master text styles</a:t>
            </a:r>
          </a:p>
          <a:p>
            <a:pPr lvl="1" eaLnBrk="1" latinLnBrk="0" hangingPunct="1"/>
            <a:r>
              <a:rPr lang="en-US" noProof="0" smtClean="0"/>
              <a:t>Second level</a:t>
            </a:r>
          </a:p>
          <a:p>
            <a:pPr lvl="2" eaLnBrk="1" latinLnBrk="0" hangingPunct="1"/>
            <a:r>
              <a:rPr lang="en-US" noProof="0" smtClean="0"/>
              <a:t>Third level</a:t>
            </a:r>
          </a:p>
          <a:p>
            <a:pPr lvl="3" eaLnBrk="1" latinLnBrk="0" hangingPunct="1"/>
            <a:r>
              <a:rPr lang="en-US" noProof="0" smtClean="0"/>
              <a:t>Fourth level</a:t>
            </a:r>
          </a:p>
          <a:p>
            <a:pPr lvl="4" eaLnBrk="1" latinLnBrk="0" hangingPunct="1"/>
            <a:r>
              <a:rPr lang="en-US" noProof="0" smtClean="0"/>
              <a:t>Fifth level</a:t>
            </a:r>
            <a:endParaRPr kumimoji="0" lang="es-C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UFRO	</a:t>
            </a:r>
            <a:fld id="{564CF2E0-CCC4-4E1E-9902-C3C36AB3FDA4}" type="datetimeFigureOut">
              <a:rPr lang="en-US" smtClean="0"/>
              <a:pPr/>
              <a:t>17-Nov-11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 smtClean="0"/>
              <a:t>Sadowsky: Fonética y fonología – </a:t>
            </a:r>
            <a:r>
              <a:rPr lang="es-CL" i="1" dirty="0" smtClean="0"/>
              <a:t>Clase 1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noProof="0" smtClean="0"/>
              <a:t>Click to edit Master title style</a:t>
            </a:r>
            <a:endParaRPr kumimoji="0" lang="es-CL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noProof="0" smtClean="0"/>
              <a:t>Click to edit Master text styles</a:t>
            </a:r>
          </a:p>
          <a:p>
            <a:pPr lvl="1" eaLnBrk="1" latinLnBrk="0" hangingPunct="1"/>
            <a:r>
              <a:rPr lang="en-US" noProof="0" smtClean="0"/>
              <a:t>Second level</a:t>
            </a:r>
          </a:p>
          <a:p>
            <a:pPr lvl="2" eaLnBrk="1" latinLnBrk="0" hangingPunct="1"/>
            <a:r>
              <a:rPr lang="en-US" noProof="0" smtClean="0"/>
              <a:t>Third level</a:t>
            </a:r>
          </a:p>
          <a:p>
            <a:pPr lvl="3" eaLnBrk="1" latinLnBrk="0" hangingPunct="1"/>
            <a:r>
              <a:rPr lang="en-US" noProof="0" smtClean="0"/>
              <a:t>Fourth level</a:t>
            </a:r>
          </a:p>
          <a:p>
            <a:pPr lvl="4" eaLnBrk="1" latinLnBrk="0" hangingPunct="1"/>
            <a:r>
              <a:rPr lang="en-US" noProof="0" smtClean="0"/>
              <a:t>Fifth level</a:t>
            </a:r>
            <a:endParaRPr kumimoji="0" lang="es-C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CL" noProof="0" dirty="0" smtClean="0"/>
              <a:t>UFRO	</a:t>
            </a:r>
            <a:fld id="{564CF2E0-CCC4-4E1E-9902-C3C36AB3FDA4}" type="datetimeFigureOut">
              <a:rPr lang="es-CL" noProof="0" smtClean="0"/>
              <a:pPr/>
              <a:t>17-11-2011</a:t>
            </a:fld>
            <a:endParaRPr lang="es-C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L" dirty="0" smtClean="0"/>
              <a:t>Sadowsky: Fonética y fonología – </a:t>
            </a:r>
            <a:r>
              <a:rPr lang="es-CL" i="1" dirty="0" smtClean="0"/>
              <a:t>Clase 1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  <a:gradFill flip="none" rotWithShape="1">
            <a:gsLst>
              <a:gs pos="0">
                <a:schemeClr val="accent1">
                  <a:tint val="66000"/>
                  <a:satMod val="160000"/>
                  <a:alpha val="4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>
            <a:lvl1pPr>
              <a:tabLst>
                <a:tab pos="6970713" algn="l"/>
              </a:tabLst>
              <a:defRPr/>
            </a:lvl1pPr>
          </a:lstStyle>
          <a:p>
            <a:r>
              <a:rPr kumimoji="0" lang="es-CL" noProof="0" dirty="0" err="1" smtClean="0"/>
              <a:t>Click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to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edit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Master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title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style</a:t>
            </a:r>
            <a:endParaRPr kumimoji="0" lang="es-C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CL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4953000"/>
          </a:xfrm>
        </p:spPr>
        <p:txBody>
          <a:bodyPr vert="horz"/>
          <a:lstStyle/>
          <a:p>
            <a:pPr lvl="0" eaLnBrk="1" latinLnBrk="0" hangingPunct="1"/>
            <a:r>
              <a:rPr lang="es-CL" noProof="0" dirty="0" err="1" smtClean="0"/>
              <a:t>Click</a:t>
            </a:r>
            <a:r>
              <a:rPr lang="es-CL" noProof="0" dirty="0" smtClean="0"/>
              <a:t> </a:t>
            </a:r>
            <a:r>
              <a:rPr lang="es-CL" noProof="0" dirty="0" err="1" smtClean="0"/>
              <a:t>to</a:t>
            </a:r>
            <a:r>
              <a:rPr lang="es-CL" noProof="0" dirty="0" smtClean="0"/>
              <a:t> </a:t>
            </a:r>
            <a:r>
              <a:rPr lang="es-CL" noProof="0" dirty="0" err="1" smtClean="0"/>
              <a:t>edit</a:t>
            </a:r>
            <a:r>
              <a:rPr lang="es-CL" noProof="0" dirty="0" smtClean="0"/>
              <a:t> </a:t>
            </a:r>
            <a:r>
              <a:rPr lang="es-CL" noProof="0" dirty="0" err="1" smtClean="0"/>
              <a:t>Master</a:t>
            </a:r>
            <a:r>
              <a:rPr lang="es-CL" noProof="0" dirty="0" smtClean="0"/>
              <a:t> </a:t>
            </a:r>
            <a:r>
              <a:rPr lang="es-CL" noProof="0" dirty="0" err="1" smtClean="0"/>
              <a:t>text</a:t>
            </a:r>
            <a:r>
              <a:rPr lang="es-CL" noProof="0" dirty="0" smtClean="0"/>
              <a:t> </a:t>
            </a:r>
            <a:r>
              <a:rPr lang="es-CL" noProof="0" dirty="0" err="1" smtClean="0"/>
              <a:t>styles</a:t>
            </a:r>
            <a:endParaRPr lang="es-CL" noProof="0" dirty="0" smtClean="0"/>
          </a:p>
          <a:p>
            <a:pPr lvl="1" eaLnBrk="1" latinLnBrk="0" hangingPunct="1"/>
            <a:r>
              <a:rPr lang="es-CL" noProof="0" dirty="0" err="1" smtClean="0"/>
              <a:t>Second</a:t>
            </a:r>
            <a:r>
              <a:rPr lang="es-CL" noProof="0" dirty="0" smtClean="0"/>
              <a:t> </a:t>
            </a:r>
            <a:r>
              <a:rPr lang="es-CL" noProof="0" dirty="0" err="1" smtClean="0"/>
              <a:t>level</a:t>
            </a:r>
            <a:endParaRPr lang="es-CL" noProof="0" dirty="0" smtClean="0"/>
          </a:p>
          <a:p>
            <a:pPr lvl="2" eaLnBrk="1" latinLnBrk="0" hangingPunct="1"/>
            <a:r>
              <a:rPr lang="es-CL" noProof="0" dirty="0" err="1" smtClean="0"/>
              <a:t>Third</a:t>
            </a:r>
            <a:r>
              <a:rPr lang="es-CL" noProof="0" dirty="0" smtClean="0"/>
              <a:t> </a:t>
            </a:r>
            <a:r>
              <a:rPr lang="es-CL" noProof="0" dirty="0" err="1" smtClean="0"/>
              <a:t>level</a:t>
            </a:r>
            <a:endParaRPr lang="es-CL" noProof="0" dirty="0" smtClean="0"/>
          </a:p>
          <a:p>
            <a:pPr lvl="3" eaLnBrk="1" latinLnBrk="0" hangingPunct="1"/>
            <a:r>
              <a:rPr lang="es-CL" noProof="0" dirty="0" err="1" smtClean="0"/>
              <a:t>Fourth</a:t>
            </a:r>
            <a:r>
              <a:rPr lang="es-CL" noProof="0" dirty="0" smtClean="0"/>
              <a:t> </a:t>
            </a:r>
            <a:r>
              <a:rPr lang="es-CL" noProof="0" dirty="0" err="1" smtClean="0"/>
              <a:t>level</a:t>
            </a:r>
            <a:endParaRPr lang="es-CL" noProof="0" dirty="0" smtClean="0"/>
          </a:p>
          <a:p>
            <a:pPr lvl="4" eaLnBrk="1" latinLnBrk="0" hangingPunct="1"/>
            <a:r>
              <a:rPr lang="es-CL" noProof="0" dirty="0" err="1" smtClean="0"/>
              <a:t>Fifth</a:t>
            </a:r>
            <a:r>
              <a:rPr lang="es-CL" noProof="0" dirty="0" smtClean="0"/>
              <a:t> </a:t>
            </a:r>
            <a:r>
              <a:rPr lang="es-CL" noProof="0" dirty="0" err="1" smtClean="0"/>
              <a:t>level</a:t>
            </a:r>
            <a:endParaRPr kumimoji="0" lang="es-CL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noProof="0" dirty="0" smtClean="0"/>
              <a:t>Click to edit Master title style</a:t>
            </a:r>
            <a:endParaRPr kumimoji="0" lang="es-C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24050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noProof="0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s-CL" noProof="0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  <a:gradFill>
            <a:gsLst>
              <a:gs pos="0">
                <a:schemeClr val="accent1">
                  <a:tint val="66000"/>
                  <a:satMod val="160000"/>
                  <a:alpha val="4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</a:gradFill>
        </p:spPr>
        <p:txBody>
          <a:bodyPr/>
          <a:lstStyle>
            <a:lvl1pPr>
              <a:tabLst>
                <a:tab pos="6970713" algn="l"/>
              </a:tabLst>
              <a:defRPr/>
            </a:lvl1pPr>
          </a:lstStyle>
          <a:p>
            <a:r>
              <a:rPr kumimoji="0" lang="en-US" noProof="0" dirty="0" smtClean="0"/>
              <a:t>Click to edit Master title style</a:t>
            </a:r>
            <a:endParaRPr kumimoji="0" lang="es-CL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CL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3749040" cy="4953000"/>
          </a:xfrm>
        </p:spPr>
        <p:txBody>
          <a:bodyPr vert="horz"/>
          <a:lstStyle/>
          <a:p>
            <a:pPr lvl="0" eaLnBrk="1" latinLnBrk="0" hangingPunct="1"/>
            <a:r>
              <a:rPr lang="en-US" noProof="0" dirty="0" smtClean="0"/>
              <a:t>Click to edit Master text styles</a:t>
            </a:r>
          </a:p>
          <a:p>
            <a:pPr lvl="1" eaLnBrk="1" latinLnBrk="0" hangingPunct="1"/>
            <a:r>
              <a:rPr lang="en-US" noProof="0" dirty="0" smtClean="0"/>
              <a:t>Second level</a:t>
            </a:r>
          </a:p>
          <a:p>
            <a:pPr lvl="2" eaLnBrk="1" latinLnBrk="0" hangingPunct="1"/>
            <a:r>
              <a:rPr lang="en-US" noProof="0" dirty="0" smtClean="0"/>
              <a:t>Third level</a:t>
            </a:r>
          </a:p>
          <a:p>
            <a:pPr lvl="3" eaLnBrk="1" latinLnBrk="0" hangingPunct="1"/>
            <a:r>
              <a:rPr lang="en-US" noProof="0" dirty="0" smtClean="0"/>
              <a:t>Fourth level</a:t>
            </a:r>
          </a:p>
          <a:p>
            <a:pPr lvl="4" eaLnBrk="1" latinLnBrk="0" hangingPunct="1"/>
            <a:r>
              <a:rPr lang="en-US" noProof="0" dirty="0" smtClean="0"/>
              <a:t>Fifth level</a:t>
            </a:r>
            <a:endParaRPr kumimoji="0" lang="es-CL" noProof="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66800"/>
            <a:ext cx="3749040" cy="4953000"/>
          </a:xfrm>
        </p:spPr>
        <p:txBody>
          <a:bodyPr vert="horz"/>
          <a:lstStyle/>
          <a:p>
            <a:pPr lvl="0" eaLnBrk="1" latinLnBrk="0" hangingPunct="1"/>
            <a:r>
              <a:rPr lang="en-US" noProof="0" dirty="0" smtClean="0"/>
              <a:t>Click to edit Master text styles</a:t>
            </a:r>
          </a:p>
          <a:p>
            <a:pPr lvl="1" eaLnBrk="1" latinLnBrk="0" hangingPunct="1"/>
            <a:r>
              <a:rPr lang="en-US" noProof="0" dirty="0" smtClean="0"/>
              <a:t>Second level</a:t>
            </a:r>
          </a:p>
          <a:p>
            <a:pPr lvl="2" eaLnBrk="1" latinLnBrk="0" hangingPunct="1"/>
            <a:r>
              <a:rPr lang="en-US" noProof="0" dirty="0" smtClean="0"/>
              <a:t>Third level</a:t>
            </a:r>
          </a:p>
          <a:p>
            <a:pPr lvl="3" eaLnBrk="1" latinLnBrk="0" hangingPunct="1"/>
            <a:r>
              <a:rPr lang="en-US" noProof="0" dirty="0" smtClean="0"/>
              <a:t>Fourth level</a:t>
            </a:r>
          </a:p>
          <a:p>
            <a:pPr lvl="4" eaLnBrk="1" latinLnBrk="0" hangingPunct="1"/>
            <a:r>
              <a:rPr lang="en-US" noProof="0" dirty="0" smtClean="0"/>
              <a:t>Fifth level</a:t>
            </a:r>
            <a:endParaRPr kumimoji="0" lang="es-CL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tabLst>
                <a:tab pos="6970713" algn="l"/>
              </a:tabLst>
              <a:defRPr/>
            </a:lvl1pPr>
          </a:lstStyle>
          <a:p>
            <a:r>
              <a:rPr kumimoji="0" lang="en-US" noProof="0" dirty="0" smtClean="0"/>
              <a:t>Click to edit Master title style</a:t>
            </a:r>
            <a:endParaRPr kumimoji="0" lang="es-C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noProof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noProof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noProof="0" smtClean="0"/>
              <a:t>Click to edit Master text styles</a:t>
            </a:r>
          </a:p>
          <a:p>
            <a:pPr lvl="1" eaLnBrk="1" latinLnBrk="0" hangingPunct="1"/>
            <a:r>
              <a:rPr lang="en-US" noProof="0" smtClean="0"/>
              <a:t>Second level</a:t>
            </a:r>
          </a:p>
          <a:p>
            <a:pPr lvl="2" eaLnBrk="1" latinLnBrk="0" hangingPunct="1"/>
            <a:r>
              <a:rPr lang="en-US" noProof="0" smtClean="0"/>
              <a:t>Third level</a:t>
            </a:r>
          </a:p>
          <a:p>
            <a:pPr lvl="3" eaLnBrk="1" latinLnBrk="0" hangingPunct="1"/>
            <a:r>
              <a:rPr lang="en-US" noProof="0" smtClean="0"/>
              <a:t>Fourth level</a:t>
            </a:r>
          </a:p>
          <a:p>
            <a:pPr lvl="4" eaLnBrk="1" latinLnBrk="0" hangingPunct="1"/>
            <a:r>
              <a:rPr lang="en-US" noProof="0" smtClean="0"/>
              <a:t>Fifth level</a:t>
            </a:r>
            <a:endParaRPr kumimoji="0" lang="es-CL" noProof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noProof="0" smtClean="0"/>
              <a:t>Click to edit Master text styles</a:t>
            </a:r>
          </a:p>
          <a:p>
            <a:pPr lvl="1" eaLnBrk="1" latinLnBrk="0" hangingPunct="1"/>
            <a:r>
              <a:rPr lang="en-US" noProof="0" smtClean="0"/>
              <a:t>Second level</a:t>
            </a:r>
          </a:p>
          <a:p>
            <a:pPr lvl="2" eaLnBrk="1" latinLnBrk="0" hangingPunct="1"/>
            <a:r>
              <a:rPr lang="en-US" noProof="0" smtClean="0"/>
              <a:t>Third level</a:t>
            </a:r>
          </a:p>
          <a:p>
            <a:pPr lvl="3" eaLnBrk="1" latinLnBrk="0" hangingPunct="1"/>
            <a:r>
              <a:rPr lang="en-US" noProof="0" smtClean="0"/>
              <a:t>Fourth level</a:t>
            </a:r>
          </a:p>
          <a:p>
            <a:pPr lvl="4" eaLnBrk="1" latinLnBrk="0" hangingPunct="1"/>
            <a:r>
              <a:rPr lang="en-US" noProof="0" smtClean="0"/>
              <a:t>Fifth level</a:t>
            </a:r>
            <a:endParaRPr kumimoji="0" lang="es-CL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noProof="0" smtClean="0"/>
              <a:t>Click to edit Master title style</a:t>
            </a:r>
            <a:endParaRPr kumimoji="0" lang="es-CL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noProof="0" smtClean="0"/>
              <a:t>Click to edit Master title style</a:t>
            </a:r>
            <a:endParaRPr kumimoji="0" lang="es-C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noProof="0" smtClean="0"/>
              <a:t>Click to edit Master text styles</a:t>
            </a:r>
          </a:p>
          <a:p>
            <a:pPr lvl="1" eaLnBrk="1" latinLnBrk="0" hangingPunct="1"/>
            <a:r>
              <a:rPr lang="en-US" noProof="0" smtClean="0"/>
              <a:t>Second level</a:t>
            </a:r>
          </a:p>
          <a:p>
            <a:pPr lvl="2" eaLnBrk="1" latinLnBrk="0" hangingPunct="1"/>
            <a:r>
              <a:rPr lang="en-US" noProof="0" smtClean="0"/>
              <a:t>Third level</a:t>
            </a:r>
          </a:p>
          <a:p>
            <a:pPr lvl="3" eaLnBrk="1" latinLnBrk="0" hangingPunct="1"/>
            <a:r>
              <a:rPr lang="en-US" noProof="0" smtClean="0"/>
              <a:t>Fourth level</a:t>
            </a:r>
          </a:p>
          <a:p>
            <a:pPr lvl="4" eaLnBrk="1" latinLnBrk="0" hangingPunct="1"/>
            <a:r>
              <a:rPr lang="en-US" noProof="0" smtClean="0"/>
              <a:t>Fifth level</a:t>
            </a:r>
            <a:endParaRPr kumimoji="0" lang="es-CL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noProof="0" smtClean="0"/>
              <a:t>Click to edit Master title style</a:t>
            </a:r>
            <a:endParaRPr kumimoji="0" lang="es-CL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noProof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noProof="0" smtClean="0"/>
              <a:t>Click icon to add picture</a:t>
            </a:r>
            <a:endParaRPr kumimoji="0" lang="es-CL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CL" noProof="0" dirty="0" err="1" smtClean="0"/>
              <a:t>Click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to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edit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Master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title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style</a:t>
            </a:r>
            <a:endParaRPr kumimoji="0" lang="es-CL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CL" noProof="0" dirty="0" err="1" smtClean="0"/>
              <a:t>Click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to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edit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Master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text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styles</a:t>
            </a:r>
            <a:endParaRPr kumimoji="0" lang="es-CL" noProof="0" dirty="0" smtClean="0"/>
          </a:p>
          <a:p>
            <a:pPr lvl="1" eaLnBrk="1" latinLnBrk="0" hangingPunct="1"/>
            <a:r>
              <a:rPr kumimoji="0" lang="es-CL" noProof="0" dirty="0" err="1" smtClean="0"/>
              <a:t>Second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level</a:t>
            </a:r>
            <a:endParaRPr kumimoji="0" lang="es-CL" noProof="0" dirty="0" smtClean="0"/>
          </a:p>
          <a:p>
            <a:pPr lvl="2" eaLnBrk="1" latinLnBrk="0" hangingPunct="1"/>
            <a:r>
              <a:rPr kumimoji="0" lang="es-CL" noProof="0" dirty="0" err="1" smtClean="0"/>
              <a:t>Third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level</a:t>
            </a:r>
            <a:endParaRPr kumimoji="0" lang="es-CL" noProof="0" dirty="0" smtClean="0"/>
          </a:p>
          <a:p>
            <a:pPr lvl="3" eaLnBrk="1" latinLnBrk="0" hangingPunct="1"/>
            <a:r>
              <a:rPr kumimoji="0" lang="es-CL" noProof="0" dirty="0" err="1" smtClean="0"/>
              <a:t>Fourth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level</a:t>
            </a:r>
            <a:endParaRPr kumimoji="0" lang="es-CL" noProof="0" dirty="0" smtClean="0"/>
          </a:p>
          <a:p>
            <a:pPr lvl="4" eaLnBrk="1" latinLnBrk="0" hangingPunct="1"/>
            <a:r>
              <a:rPr kumimoji="0" lang="es-CL" noProof="0" dirty="0" err="1" smtClean="0"/>
              <a:t>Fifth</a:t>
            </a:r>
            <a:r>
              <a:rPr kumimoji="0" lang="es-CL" noProof="0" dirty="0" smtClean="0"/>
              <a:t> </a:t>
            </a:r>
            <a:r>
              <a:rPr kumimoji="0" lang="es-CL" noProof="0" dirty="0" err="1" smtClean="0"/>
              <a:t>level</a:t>
            </a:r>
            <a:endParaRPr kumimoji="0" lang="es-CL" noProof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C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CL" i="1" noProof="0" dirty="0" smtClean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tabLst>
          <a:tab pos="6970713" algn="l"/>
        </a:tabLst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audio" Target="../media/audio4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819400"/>
          </a:xfrm>
        </p:spPr>
        <p:txBody>
          <a:bodyPr>
            <a:normAutofit/>
          </a:bodyPr>
          <a:lstStyle/>
          <a:p>
            <a:endParaRPr lang="es-CL" dirty="0" smtClean="0"/>
          </a:p>
          <a:p>
            <a:r>
              <a:rPr lang="es-CL" sz="3200" dirty="0" smtClean="0"/>
              <a:t>Scott Sadowsky</a:t>
            </a:r>
          </a:p>
          <a:p>
            <a:r>
              <a:rPr lang="es-CL" sz="1800" dirty="0" smtClean="0"/>
              <a:t>Universidad de La Frontera</a:t>
            </a:r>
          </a:p>
          <a:p>
            <a:endParaRPr lang="es-CL" sz="1800" dirty="0" smtClean="0"/>
          </a:p>
          <a:p>
            <a:r>
              <a:rPr lang="es-CL" sz="3200" dirty="0" smtClean="0"/>
              <a:t>Gastón Salamanca</a:t>
            </a:r>
          </a:p>
          <a:p>
            <a:r>
              <a:rPr lang="es-CL" sz="1800" dirty="0" smtClean="0"/>
              <a:t>Universidad de Concepción</a:t>
            </a:r>
            <a:endParaRPr lang="es-CL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CL" sz="3200" dirty="0" smtClean="0"/>
              <a:t>El inventario fonético del español de Chile y su representación mediante el AFI-CL</a:t>
            </a:r>
            <a:endParaRPr lang="es-CL" sz="3200" dirty="0"/>
          </a:p>
        </p:txBody>
      </p:sp>
      <p:pic>
        <p:nvPicPr>
          <p:cNvPr id="5" name="Picture 4" descr="udec-bi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228600"/>
            <a:ext cx="845820" cy="1055962"/>
          </a:xfrm>
          <a:prstGeom prst="rect">
            <a:avLst/>
          </a:prstGeom>
        </p:spPr>
      </p:pic>
      <p:pic>
        <p:nvPicPr>
          <p:cNvPr id="6" name="Picture 5" descr="UFRO-Logo-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516" y="152400"/>
            <a:ext cx="1359484" cy="11729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6096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XIX Congreso Internacional de la Sociedad Chilena de Lingüística</a:t>
            </a:r>
          </a:p>
          <a:p>
            <a:pPr algn="ctr"/>
            <a:r>
              <a:rPr lang="es-CL" dirty="0" smtClean="0"/>
              <a:t>Playa Ancha, Chile, 9-11 noviembre 2011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La solución que proponemos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mtClean="0"/>
              <a:t>La solución que proponemos</a:t>
            </a:r>
            <a:endParaRPr lang="es-CL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5562600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es-CL" b="1" dirty="0" smtClean="0"/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s-CL" b="1" dirty="0" smtClean="0"/>
              <a:t>Inventario fonético provisorio de las consonantes del castellano de Chile</a:t>
            </a:r>
          </a:p>
          <a:p>
            <a:pPr lvl="1"/>
            <a:endParaRPr lang="es-CL" dirty="0" smtClean="0"/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s-CL" b="1" dirty="0" smtClean="0"/>
              <a:t>Sistema de representación estandarizado </a:t>
            </a:r>
            <a:br>
              <a:rPr lang="es-CL" b="1" dirty="0" smtClean="0"/>
            </a:br>
            <a:r>
              <a:rPr lang="es-CL" b="1" dirty="0" smtClean="0"/>
              <a:t>(AFI-CL o IPA-CL)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endParaRPr lang="es-CL" dirty="0" smtClean="0"/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es-CL" b="1" dirty="0" smtClean="0"/>
              <a:t>Programa de investigación para ir perfeccionando el inventario</a:t>
            </a:r>
            <a:endParaRPr lang="es-CL" b="1" baseline="30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Solución 1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b="1" dirty="0" smtClean="0"/>
              <a:t>Inventario fonético provisorio de las consonantes del castellano de Chile</a:t>
            </a:r>
          </a:p>
          <a:p>
            <a:endParaRPr lang="es-CL" b="1" dirty="0" smtClean="0"/>
          </a:p>
          <a:p>
            <a:r>
              <a:rPr lang="es-CL" b="1" i="1" dirty="0" smtClean="0"/>
              <a:t>(las vocales las dejamos para el futuro…)</a:t>
            </a: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Inventario provisorio de consonantes</a:t>
            </a:r>
            <a:endParaRPr lang="es-CL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dirty="0" smtClean="0"/>
              <a:t>La tarea que nos hemos propuesto conlleva necesariamente cierta circularidad.</a:t>
            </a:r>
          </a:p>
          <a:p>
            <a:r>
              <a:rPr lang="es-CL" dirty="0" smtClean="0"/>
              <a:t>Un inventario fonético requiere de un sistema para representarlo, </a:t>
            </a:r>
            <a:r>
              <a:rPr lang="es-CL" i="1" dirty="0" smtClean="0"/>
              <a:t>pero…</a:t>
            </a:r>
          </a:p>
          <a:p>
            <a:r>
              <a:rPr lang="es-CL" dirty="0" smtClean="0"/>
              <a:t>no se puede desarrollar un sistema de representación sin saber bien qué es lo que hay que representar.</a:t>
            </a:r>
          </a:p>
          <a:p>
            <a:r>
              <a:rPr lang="es-CL" dirty="0" smtClean="0"/>
              <a:t>Elaborar un inventario implica recoger una gran cantidad de evidencia empírica, </a:t>
            </a:r>
            <a:r>
              <a:rPr lang="es-CL" i="1" dirty="0" smtClean="0"/>
              <a:t>pero…</a:t>
            </a:r>
          </a:p>
          <a:p>
            <a:r>
              <a:rPr lang="es-CL" dirty="0" smtClean="0"/>
              <a:t>si nos limitamos a lo que ya se ha constatado de manera fehaciente, dejamos fuera muchos fonos… y en consecuencia, no sabremos hacia dónde dirigir las investigaciones que buscan completar el inventario.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Inventario provisorio de consonantes</a:t>
            </a:r>
            <a:endParaRPr lang="es-CL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5486400"/>
          </a:xfrm>
        </p:spPr>
        <p:txBody>
          <a:bodyPr>
            <a:normAutofit/>
          </a:bodyPr>
          <a:lstStyle/>
          <a:p>
            <a:r>
              <a:rPr lang="es-CL" dirty="0" smtClean="0"/>
              <a:t>Para enfrentar los problemas de </a:t>
            </a:r>
            <a:r>
              <a:rPr lang="es-CL" b="1" dirty="0" smtClean="0"/>
              <a:t>circularidad</a:t>
            </a:r>
            <a:r>
              <a:rPr lang="es-CL" dirty="0" smtClean="0"/>
              <a:t>, optamos por:</a:t>
            </a:r>
          </a:p>
          <a:p>
            <a:endParaRPr lang="es-CL" dirty="0" smtClean="0"/>
          </a:p>
          <a:p>
            <a:pPr lvl="1"/>
            <a:r>
              <a:rPr lang="es-CL" dirty="0" smtClean="0"/>
              <a:t>La elaboración </a:t>
            </a:r>
            <a:r>
              <a:rPr lang="es-CL" b="1" dirty="0" smtClean="0"/>
              <a:t>paralela</a:t>
            </a:r>
            <a:r>
              <a:rPr lang="es-CL" dirty="0" smtClean="0"/>
              <a:t> del inventario y del sistema de representación (AFI-CL)</a:t>
            </a:r>
          </a:p>
          <a:p>
            <a:pPr lvl="1"/>
            <a:endParaRPr lang="es-CL" dirty="0" smtClean="0"/>
          </a:p>
          <a:p>
            <a:pPr lvl="1"/>
            <a:r>
              <a:rPr lang="es-CL" dirty="0" smtClean="0"/>
              <a:t>La elaboración </a:t>
            </a:r>
            <a:r>
              <a:rPr lang="es-CL" b="1" dirty="0" smtClean="0"/>
              <a:t>incremental</a:t>
            </a:r>
            <a:r>
              <a:rPr lang="es-CL" dirty="0" smtClean="0"/>
              <a:t> del inventario:</a:t>
            </a:r>
            <a:br>
              <a:rPr lang="es-CL" dirty="0" smtClean="0"/>
            </a:br>
            <a:r>
              <a:rPr lang="es-CL" dirty="0" smtClean="0"/>
              <a:t>	Hoy:		Versión 1</a:t>
            </a:r>
            <a:br>
              <a:rPr lang="es-CL" dirty="0" smtClean="0"/>
            </a:br>
            <a:r>
              <a:rPr lang="es-CL" dirty="0" smtClean="0"/>
              <a:t>	Futuro: 	Versiones 2, 3, 4…</a:t>
            </a:r>
            <a:br>
              <a:rPr lang="es-CL" dirty="0" smtClean="0"/>
            </a:br>
            <a:endParaRPr lang="es-CL" dirty="0" smtClean="0"/>
          </a:p>
          <a:p>
            <a:endParaRPr lang="es-C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Inventario: Principios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563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CL" b="1" i="1" dirty="0" smtClean="0"/>
              <a:t>Inventario nacional</a:t>
            </a:r>
            <a:br>
              <a:rPr lang="es-CL" b="1" i="1" dirty="0" smtClean="0"/>
            </a:br>
            <a:endParaRPr lang="es-CL" b="1" i="1" dirty="0" smtClean="0"/>
          </a:p>
          <a:p>
            <a:r>
              <a:rPr lang="es-CL" dirty="0" smtClean="0"/>
              <a:t>Superar el vicio de definir las cosas en términos de </a:t>
            </a:r>
            <a:r>
              <a:rPr lang="es-CL" b="1" dirty="0" smtClean="0">
                <a:solidFill>
                  <a:srgbClr val="0070C0"/>
                </a:solidFill>
              </a:rPr>
              <a:t>otros dialectos</a:t>
            </a:r>
            <a:r>
              <a:rPr lang="es-CL" dirty="0" smtClean="0"/>
              <a:t>, especialmente el peninsular.</a:t>
            </a:r>
          </a:p>
          <a:p>
            <a:endParaRPr lang="es-CL" dirty="0" smtClean="0"/>
          </a:p>
          <a:p>
            <a:r>
              <a:rPr lang="es-CL" dirty="0" smtClean="0"/>
              <a:t>No aceptar acríticamente </a:t>
            </a:r>
            <a:r>
              <a:rPr lang="es-CL" b="1" dirty="0" smtClean="0">
                <a:solidFill>
                  <a:srgbClr val="0070C0"/>
                </a:solidFill>
              </a:rPr>
              <a:t>quimeras</a:t>
            </a:r>
            <a:r>
              <a:rPr lang="es-CL" dirty="0" smtClean="0"/>
              <a:t> como la supuesta inexistencia de fricativas sonoras en “el castellano” sin que se presente evidencia.</a:t>
            </a:r>
          </a:p>
          <a:p>
            <a:pPr>
              <a:buNone/>
            </a:pPr>
            <a:r>
              <a:rPr lang="es-CL" dirty="0" smtClean="0"/>
              <a:t>	Los datos que provienen de España o Venezuela </a:t>
            </a:r>
            <a:r>
              <a:rPr lang="es-CL" u="sng" dirty="0" smtClean="0"/>
              <a:t>no</a:t>
            </a:r>
            <a:r>
              <a:rPr lang="es-CL" dirty="0" smtClean="0"/>
              <a:t> permiten sacar conclusiones sobre lo que pasa en </a:t>
            </a:r>
            <a:r>
              <a:rPr lang="es-CL" b="1" dirty="0" smtClean="0">
                <a:solidFill>
                  <a:srgbClr val="0070C0"/>
                </a:solidFill>
              </a:rPr>
              <a:t>Chile</a:t>
            </a:r>
            <a:r>
              <a:rPr lang="es-CL" dirty="0" smtClean="0"/>
              <a:t>.</a:t>
            </a:r>
          </a:p>
          <a:p>
            <a:endParaRPr lang="es-CL" dirty="0" smtClean="0"/>
          </a:p>
        </p:txBody>
      </p:sp>
      <p:pic>
        <p:nvPicPr>
          <p:cNvPr id="4" name="v-fricativa-sonora.wav">
            <a:hlinkClick r:id="" action="ppaction://media"/>
          </p:cNvPr>
          <p:cNvPicPr>
            <a:picLocks noRot="1" noChangeAspect="1"/>
          </p:cNvPicPr>
          <p:nvPr>
            <a:wavAudioFile r:embed="rId1" name="v-fricativa-sonora.wav"/>
          </p:nvPr>
        </p:nvPicPr>
        <p:blipFill>
          <a:blip r:embed="rId3" cstate="print"/>
          <a:stretch>
            <a:fillRect/>
          </a:stretch>
        </p:blipFill>
        <p:spPr>
          <a:xfrm>
            <a:off x="8610600" y="63246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Inventario: Principios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5638800"/>
          </a:xfrm>
        </p:spPr>
        <p:txBody>
          <a:bodyPr/>
          <a:lstStyle/>
          <a:p>
            <a:pPr marL="0" indent="0" algn="ctr">
              <a:buNone/>
            </a:pPr>
            <a:r>
              <a:rPr lang="es-CL" b="1" i="1" dirty="0" smtClean="0"/>
              <a:t>Empirismo</a:t>
            </a:r>
            <a:br>
              <a:rPr lang="es-CL" b="1" i="1" dirty="0" smtClean="0"/>
            </a:br>
            <a:endParaRPr lang="es-CL" b="1" i="1" dirty="0" smtClean="0"/>
          </a:p>
          <a:p>
            <a:r>
              <a:rPr lang="es-CL" dirty="0" smtClean="0"/>
              <a:t>El </a:t>
            </a:r>
            <a:r>
              <a:rPr lang="es-CL" b="1" dirty="0" smtClean="0"/>
              <a:t>inventario definitivo </a:t>
            </a:r>
            <a:r>
              <a:rPr lang="es-CL" dirty="0" smtClean="0"/>
              <a:t>debe ser estrictamente </a:t>
            </a:r>
            <a:r>
              <a:rPr lang="es-CL" b="1" dirty="0" smtClean="0">
                <a:solidFill>
                  <a:srgbClr val="0070C0"/>
                </a:solidFill>
              </a:rPr>
              <a:t>empírico</a:t>
            </a:r>
            <a:r>
              <a:rPr lang="es-CL" dirty="0" smtClean="0"/>
              <a:t>.</a:t>
            </a:r>
          </a:p>
          <a:p>
            <a:endParaRPr lang="es-CL" dirty="0" smtClean="0"/>
          </a:p>
          <a:p>
            <a:r>
              <a:rPr lang="es-CL" dirty="0" smtClean="0"/>
              <a:t>En el caso de las </a:t>
            </a:r>
            <a:r>
              <a:rPr lang="es-CL" b="1" dirty="0" smtClean="0">
                <a:solidFill>
                  <a:srgbClr val="0070C0"/>
                </a:solidFill>
              </a:rPr>
              <a:t>hipótesis</a:t>
            </a:r>
            <a:r>
              <a:rPr lang="es-CL" dirty="0" smtClean="0"/>
              <a:t> que el </a:t>
            </a:r>
            <a:r>
              <a:rPr lang="es-CL" b="1" dirty="0" smtClean="0"/>
              <a:t>inventario provisorio</a:t>
            </a:r>
            <a:r>
              <a:rPr lang="es-CL" dirty="0" smtClean="0"/>
              <a:t> incluye, el grado de empirismo fue necesariamente menor. </a:t>
            </a:r>
          </a:p>
          <a:p>
            <a:r>
              <a:rPr lang="es-CL" dirty="0" smtClean="0"/>
              <a:t>Típicamente, estas hipótesis surgieron de observaciones que todavía no se han formalizado a través de publicaciones.</a:t>
            </a:r>
            <a:br>
              <a:rPr lang="es-CL" dirty="0" smtClean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Esta situación es </a:t>
            </a:r>
            <a:r>
              <a:rPr lang="es-CL" b="1" dirty="0" smtClean="0">
                <a:solidFill>
                  <a:srgbClr val="0070C0"/>
                </a:solidFill>
              </a:rPr>
              <a:t>temporal</a:t>
            </a:r>
            <a:r>
              <a:rPr lang="es-CL" dirty="0" smtClean="0"/>
              <a:t>, y va a ser superada.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Inventario: Principios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es-CL" b="1" i="1" dirty="0" smtClean="0"/>
              <a:t>Descriptivismo</a:t>
            </a:r>
            <a:br>
              <a:rPr lang="es-CL" b="1" i="1" dirty="0" smtClean="0"/>
            </a:br>
            <a:endParaRPr lang="es-CL" b="1" i="1" dirty="0" smtClean="0"/>
          </a:p>
          <a:p>
            <a:r>
              <a:rPr lang="es-CL" dirty="0" smtClean="0"/>
              <a:t>Recoger </a:t>
            </a:r>
            <a:r>
              <a:rPr lang="es-CL" b="1" dirty="0" smtClean="0">
                <a:solidFill>
                  <a:srgbClr val="0070C0"/>
                </a:solidFill>
              </a:rPr>
              <a:t>toda</a:t>
            </a:r>
            <a:r>
              <a:rPr lang="es-CL" dirty="0" smtClean="0"/>
              <a:t> la realidad lingüística.</a:t>
            </a:r>
            <a:br>
              <a:rPr lang="es-CL" dirty="0" smtClean="0"/>
            </a:br>
            <a:endParaRPr lang="es-CL" dirty="0" smtClean="0"/>
          </a:p>
          <a:p>
            <a:r>
              <a:rPr lang="es-CL" dirty="0" smtClean="0"/>
              <a:t>Dejar de hacer caso omiso de los </a:t>
            </a:r>
            <a:r>
              <a:rPr lang="es-CL" b="1" dirty="0" smtClean="0">
                <a:solidFill>
                  <a:srgbClr val="0070C0"/>
                </a:solidFill>
              </a:rPr>
              <a:t>estratos bajo y medio-bajo</a:t>
            </a:r>
            <a:r>
              <a:rPr lang="es-CL" dirty="0" smtClean="0"/>
              <a:t>. </a:t>
            </a:r>
          </a:p>
          <a:p>
            <a:pPr algn="ctr">
              <a:buNone/>
            </a:pPr>
            <a:r>
              <a:rPr lang="es-CL" b="1" dirty="0" smtClean="0"/>
              <a:t>¡El castellano no sólo se habla en los estratos alto y medio-alto!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 smtClean="0"/>
          </a:p>
          <a:p>
            <a:r>
              <a:rPr lang="es-CL" dirty="0" smtClean="0"/>
              <a:t>Por ser incompatible con la ciencia, el concepto de </a:t>
            </a:r>
            <a:r>
              <a:rPr lang="es-CL" b="1" dirty="0" smtClean="0">
                <a:solidFill>
                  <a:srgbClr val="0070C0"/>
                </a:solidFill>
              </a:rPr>
              <a:t>“norma culta” no tiene cabida</a:t>
            </a:r>
            <a:r>
              <a:rPr lang="es-CL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Inventario provisorio de consonantes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5486400"/>
          </a:xfrm>
        </p:spPr>
        <p:txBody>
          <a:bodyPr/>
          <a:lstStyle/>
          <a:p>
            <a:pPr>
              <a:buNone/>
            </a:pPr>
            <a:r>
              <a:rPr lang="es-CL" dirty="0" smtClean="0"/>
              <a:t>	El </a:t>
            </a:r>
            <a:r>
              <a:rPr lang="es-CL" b="1" dirty="0" smtClean="0"/>
              <a:t>inventario provisorio </a:t>
            </a:r>
            <a:r>
              <a:rPr lang="es-CL" dirty="0" smtClean="0"/>
              <a:t>pretende ser el punto de partida de un programa de investigación de largo plazo.</a:t>
            </a:r>
          </a:p>
          <a:p>
            <a:endParaRPr lang="es-CL" dirty="0" smtClean="0"/>
          </a:p>
          <a:p>
            <a:r>
              <a:rPr lang="es-CL" i="1" dirty="0" smtClean="0"/>
              <a:t>Meta:</a:t>
            </a:r>
            <a:r>
              <a:rPr lang="es-CL" dirty="0" smtClean="0"/>
              <a:t> Describir cabalmente el sistema fonético-fonológico del castellano de Chile</a:t>
            </a:r>
          </a:p>
          <a:p>
            <a:pPr lvl="1"/>
            <a:r>
              <a:rPr lang="es-CL" i="1" dirty="0" smtClean="0"/>
              <a:t>Resultado:</a:t>
            </a:r>
            <a:r>
              <a:rPr lang="es-CL" dirty="0" smtClean="0"/>
              <a:t> </a:t>
            </a:r>
            <a:r>
              <a:rPr lang="es-CL" b="1" dirty="0" smtClean="0"/>
              <a:t>Inventario definitivo</a:t>
            </a:r>
          </a:p>
          <a:p>
            <a:pPr lvl="2"/>
            <a:endParaRPr lang="es-CL" dirty="0" smtClean="0"/>
          </a:p>
          <a:p>
            <a:r>
              <a:rPr lang="es-CL" i="1" dirty="0" smtClean="0"/>
              <a:t>Meta:</a:t>
            </a:r>
            <a:r>
              <a:rPr lang="es-CL" dirty="0" smtClean="0"/>
              <a:t> Estudiar el habla de todos los estratos socioeconómicos.</a:t>
            </a:r>
          </a:p>
          <a:p>
            <a:pPr lvl="1"/>
            <a:r>
              <a:rPr lang="es-CL" i="1" dirty="0" smtClean="0"/>
              <a:t>Resultado:</a:t>
            </a:r>
            <a:r>
              <a:rPr lang="es-CL" dirty="0" smtClean="0"/>
              <a:t> Asentar la </a:t>
            </a:r>
            <a:r>
              <a:rPr lang="es-CL" b="1" dirty="0" smtClean="0"/>
              <a:t>sociolingüística</a:t>
            </a:r>
            <a:r>
              <a:rPr lang="es-CL" dirty="0" smtClean="0"/>
              <a:t> en Chile de manera contundente.</a:t>
            </a:r>
          </a:p>
          <a:p>
            <a:pPr lvl="1"/>
            <a:endParaRPr lang="es-C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Inventario provisorio de consonantes</a:t>
            </a:r>
            <a:endParaRPr lang="es-CL" dirty="0"/>
          </a:p>
        </p:txBody>
      </p:sp>
      <p:pic>
        <p:nvPicPr>
          <p:cNvPr id="6" name="Content Placeholder 5" descr="Sadowsky_-_AFI-CL-v1.0_Tabla_v107--Mini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19199"/>
            <a:ext cx="8458200" cy="491146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Problema 1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b="1" dirty="0" smtClean="0"/>
              <a:t>No existe un inventario fonético completo, moderno y de amplio consenso del castellano de Chile</a:t>
            </a:r>
          </a:p>
          <a:p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Inventario provisorio de consonantes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Contempla </a:t>
            </a:r>
            <a:r>
              <a:rPr lang="es-CL" b="1" dirty="0" smtClean="0"/>
              <a:t>93 fonos</a:t>
            </a:r>
          </a:p>
          <a:p>
            <a:endParaRPr lang="es-CL" dirty="0" smtClean="0"/>
          </a:p>
          <a:p>
            <a:r>
              <a:rPr lang="es-CL" dirty="0" smtClean="0"/>
              <a:t>Criterio amplio y de </a:t>
            </a:r>
            <a:r>
              <a:rPr lang="es-CL" b="1" dirty="0" smtClean="0"/>
              <a:t>inclusión</a:t>
            </a:r>
          </a:p>
          <a:p>
            <a:endParaRPr lang="es-CL" dirty="0" smtClean="0"/>
          </a:p>
          <a:p>
            <a:r>
              <a:rPr lang="es-CL" dirty="0" smtClean="0"/>
              <a:t>En esta etapa inicial, optamos por ser </a:t>
            </a:r>
            <a:r>
              <a:rPr lang="es-CL" i="1" dirty="0" err="1" smtClean="0"/>
              <a:t>splitters</a:t>
            </a:r>
            <a:r>
              <a:rPr lang="es-CL" dirty="0" smtClean="0"/>
              <a:t> en vez de </a:t>
            </a:r>
            <a:r>
              <a:rPr lang="es-CL" i="1" dirty="0" err="1" smtClean="0"/>
              <a:t>lumpers</a:t>
            </a:r>
            <a:r>
              <a:rPr lang="es-CL" dirty="0" smtClean="0"/>
              <a:t>: en casos ambiguos, optamos por </a:t>
            </a:r>
            <a:r>
              <a:rPr lang="es-CL" b="1" dirty="0" smtClean="0"/>
              <a:t>distinguir</a:t>
            </a:r>
            <a:r>
              <a:rPr lang="es-CL" dirty="0" smtClean="0"/>
              <a:t> dos fonos en vez de fusionarlos.</a:t>
            </a:r>
          </a:p>
          <a:p>
            <a:endParaRPr lang="es-CL" i="1" dirty="0" smtClean="0"/>
          </a:p>
          <a:p>
            <a:r>
              <a:rPr lang="es-CL" dirty="0" smtClean="0"/>
              <a:t>Si resulta que un fono no se da en el castellano chileno, se puede </a:t>
            </a:r>
            <a:r>
              <a:rPr lang="es-CL" b="1" dirty="0" smtClean="0"/>
              <a:t>suprimir</a:t>
            </a:r>
            <a:r>
              <a:rPr lang="es-CL" dirty="0" smtClean="0"/>
              <a:t> en una futura versión del inventario.</a:t>
            </a:r>
            <a:endParaRPr lang="es-C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Inventario provisorio de consonantes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 smtClean="0"/>
              <a:t>Por mientras, con el inventario provisorio sabemos con más precisión que antes…</a:t>
            </a:r>
          </a:p>
          <a:p>
            <a:r>
              <a:rPr lang="es-CL" dirty="0" smtClean="0"/>
              <a:t>que estos fonos </a:t>
            </a:r>
            <a:r>
              <a:rPr lang="es-CL" b="1" dirty="0" smtClean="0"/>
              <a:t>pueden existir</a:t>
            </a:r>
          </a:p>
          <a:p>
            <a:r>
              <a:rPr lang="es-CL" dirty="0" smtClean="0"/>
              <a:t>que hay que </a:t>
            </a:r>
            <a:r>
              <a:rPr lang="es-CL" b="1" dirty="0" smtClean="0"/>
              <a:t>investigarlos</a:t>
            </a:r>
          </a:p>
          <a:p>
            <a:r>
              <a:rPr lang="es-CL" dirty="0" smtClean="0"/>
              <a:t>cuáles serían sus </a:t>
            </a:r>
            <a:r>
              <a:rPr lang="es-CL" b="1" dirty="0" smtClean="0"/>
              <a:t>rasgos distintivos</a:t>
            </a:r>
          </a:p>
          <a:p>
            <a:r>
              <a:rPr lang="es-CL" dirty="0" smtClean="0"/>
              <a:t>cómo </a:t>
            </a:r>
            <a:r>
              <a:rPr lang="es-CL" b="1" dirty="0" smtClean="0"/>
              <a:t>representarlos</a:t>
            </a:r>
            <a:endParaRPr lang="es-C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Inventario provisorio de consonantes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556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CL" b="1" dirty="0" smtClean="0"/>
              <a:t>Composición del inventario provisorio</a:t>
            </a:r>
          </a:p>
          <a:p>
            <a:pPr algn="ctr">
              <a:buNone/>
            </a:pPr>
            <a:endParaRPr lang="es-CL" b="1" dirty="0" smtClean="0"/>
          </a:p>
          <a:p>
            <a:pPr marL="0" indent="0">
              <a:buNone/>
            </a:pPr>
            <a:r>
              <a:rPr lang="es-CL" dirty="0" smtClean="0"/>
              <a:t>La mayoría de los fonos del inventario </a:t>
            </a:r>
            <a:r>
              <a:rPr lang="es-CL" b="1" dirty="0" smtClean="0">
                <a:solidFill>
                  <a:srgbClr val="0070C0"/>
                </a:solidFill>
              </a:rPr>
              <a:t>ya se han constatado</a:t>
            </a:r>
            <a:r>
              <a:rPr lang="es-CL" dirty="0" smtClean="0"/>
              <a:t>. Sin embargo…</a:t>
            </a:r>
          </a:p>
          <a:p>
            <a:r>
              <a:rPr lang="es-CL" dirty="0" smtClean="0"/>
              <a:t>Se han descrito y representado de las más diversas maneras. Con el AFI-CL esto se resuelve.</a:t>
            </a:r>
          </a:p>
          <a:p>
            <a:r>
              <a:rPr lang="es-CL" dirty="0" smtClean="0"/>
              <a:t>Falta confirmarlos empíricamente.</a:t>
            </a:r>
            <a:br>
              <a:rPr lang="es-CL" dirty="0" smtClean="0"/>
            </a:br>
            <a:r>
              <a:rPr lang="es-CL" i="1" dirty="0" smtClean="0"/>
              <a:t>¿La bilabial fricativa áfona [ɸ] realmente se produce en Chile?</a:t>
            </a:r>
            <a:br>
              <a:rPr lang="es-CL" i="1" dirty="0" smtClean="0"/>
            </a:br>
            <a:r>
              <a:rPr lang="es-CL" i="1" dirty="0" smtClean="0"/>
              <a:t>¿Hay algún hablante menor de 60-70 que tenga la palatal lateral aproximante /ʎ/?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Inventario provisorio de consonantes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556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CL" b="1" dirty="0" smtClean="0"/>
              <a:t>Composición del inventario provisorio</a:t>
            </a:r>
          </a:p>
          <a:p>
            <a:pPr algn="ctr">
              <a:buNone/>
            </a:pPr>
            <a:endParaRPr lang="es-CL" b="1" dirty="0" smtClean="0"/>
          </a:p>
          <a:p>
            <a:r>
              <a:rPr lang="es-CL" dirty="0" smtClean="0"/>
              <a:t>El inventario también contiene una serie de fonos que representan </a:t>
            </a:r>
            <a:r>
              <a:rPr lang="es-CL" b="1" dirty="0" smtClean="0">
                <a:solidFill>
                  <a:srgbClr val="0070C0"/>
                </a:solidFill>
              </a:rPr>
              <a:t>hipótesis nuestras</a:t>
            </a:r>
            <a:r>
              <a:rPr lang="es-CL" dirty="0" smtClean="0"/>
              <a:t>. </a:t>
            </a:r>
          </a:p>
          <a:p>
            <a:pPr lvl="1"/>
            <a:r>
              <a:rPr lang="es-CL" dirty="0" smtClean="0"/>
              <a:t>Ejemplo: Los alófonos retroflejos de /</a:t>
            </a:r>
            <a:r>
              <a:rPr lang="es-CL" dirty="0" err="1" smtClean="0"/>
              <a:t>tɾ</a:t>
            </a:r>
            <a:r>
              <a:rPr lang="es-CL" dirty="0" smtClean="0"/>
              <a:t>/, [ʈ͡ʂ] y [ʂ], que son distintos de </a:t>
            </a:r>
            <a: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[</a:t>
            </a:r>
            <a:r>
              <a:rPr lang="es-CL" dirty="0" err="1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t͡ɹ</a:t>
            </a:r>
            <a: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̥̌] y [ɹ̝̥]</a:t>
            </a:r>
            <a:r>
              <a:rPr lang="es-CL" dirty="0" smtClean="0"/>
              <a:t>, y que probablemente provendrían del mapudungun.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Inventario provisorio de consonantes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556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CL" b="1" dirty="0" smtClean="0"/>
              <a:t>Composición del inventario provisorio</a:t>
            </a:r>
          </a:p>
          <a:p>
            <a:endParaRPr lang="es-CL" dirty="0" smtClean="0"/>
          </a:p>
          <a:p>
            <a:r>
              <a:rPr lang="es-CL" dirty="0" smtClean="0"/>
              <a:t>Algunos de los fonos los hemos </a:t>
            </a:r>
            <a:r>
              <a:rPr lang="es-CL" b="1" dirty="0" smtClean="0">
                <a:solidFill>
                  <a:srgbClr val="0070C0"/>
                </a:solidFill>
              </a:rPr>
              <a:t>constatando en el curso de elaborar el inventario</a:t>
            </a:r>
            <a:r>
              <a:rPr lang="es-CL" dirty="0" smtClean="0"/>
              <a:t>.</a:t>
            </a:r>
          </a:p>
          <a:p>
            <a:pPr lvl="1"/>
            <a:r>
              <a:rPr lang="es-CL" dirty="0" smtClean="0"/>
              <a:t>Por ejemplo: </a:t>
            </a:r>
            <a: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[</a:t>
            </a:r>
            <a:r>
              <a:rPr lang="es-CL" dirty="0" err="1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b͡v</a:t>
            </a:r>
            <a: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] [</a:t>
            </a:r>
            <a:r>
              <a:rPr lang="es-CL" dirty="0" err="1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t͡s</a:t>
            </a:r>
            <a: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] [θ] [s̞] [ɕ] [s͎]</a:t>
            </a:r>
          </a:p>
          <a:p>
            <a:pPr lvl="1"/>
            <a:endParaRPr lang="es-C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Inventario: fonos constatados aquí</a:t>
            </a:r>
            <a:endParaRPr lang="es-C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L" b="1" dirty="0" smtClean="0"/>
              <a:t>Africada neutra labiodental sonora [</a:t>
            </a:r>
            <a:r>
              <a:rPr lang="es-CL" b="1" dirty="0" err="1" smtClean="0"/>
              <a:t>b͡v</a:t>
            </a:r>
            <a:r>
              <a:rPr lang="es-CL" b="1" dirty="0" smtClean="0"/>
              <a:t>]</a:t>
            </a:r>
            <a:br>
              <a:rPr lang="es-CL" b="1" dirty="0" smtClean="0"/>
            </a:br>
            <a:r>
              <a:rPr lang="es-CL" i="1" dirty="0" smtClean="0">
                <a:solidFill>
                  <a:srgbClr val="0070C0"/>
                </a:solidFill>
              </a:rPr>
              <a:t>subnormal</a:t>
            </a:r>
            <a:r>
              <a:rPr lang="es-CL" dirty="0" smtClean="0"/>
              <a:t>  [</a:t>
            </a:r>
            <a:r>
              <a:rPr lang="es-CL" dirty="0" err="1" smtClean="0"/>
              <a:t>sub͡v.noɾ.ˈmal</a:t>
            </a:r>
            <a:r>
              <a:rPr lang="es-CL" dirty="0" smtClean="0"/>
              <a:t>]</a:t>
            </a:r>
            <a:endParaRPr lang="es-CL" dirty="0"/>
          </a:p>
        </p:txBody>
      </p:sp>
      <p:pic>
        <p:nvPicPr>
          <p:cNvPr id="20" name="bv-subnormal.wav">
            <a:hlinkClick r:id="" action="ppaction://media"/>
          </p:cNvPr>
          <p:cNvPicPr>
            <a:picLocks noRot="1" noChangeAspect="1"/>
          </p:cNvPicPr>
          <p:nvPr>
            <a:wavAudioFile r:embed="rId1" name="bv-subnormal.wav"/>
          </p:nvPr>
        </p:nvPicPr>
        <p:blipFill>
          <a:blip r:embed="rId3" cstate="print"/>
          <a:stretch>
            <a:fillRect/>
          </a:stretch>
        </p:blipFill>
        <p:spPr>
          <a:xfrm>
            <a:off x="4708525" y="1981200"/>
            <a:ext cx="244475" cy="244475"/>
          </a:xfrm>
          <a:prstGeom prst="rect">
            <a:avLst/>
          </a:prstGeom>
        </p:spPr>
      </p:pic>
      <p:pic>
        <p:nvPicPr>
          <p:cNvPr id="21" name="Picture 20" descr="bv-subnormal-fixed-symbol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275" y="2743200"/>
            <a:ext cx="8204125" cy="3442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Inventario: fonos constatados aquí</a:t>
            </a:r>
            <a:endParaRPr lang="es-C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L" b="1" dirty="0" smtClean="0"/>
              <a:t>Africada dorso-alveolar áfona[</a:t>
            </a:r>
            <a:r>
              <a:rPr lang="es-CL" b="1" dirty="0" err="1" smtClean="0"/>
              <a:t>t͡s</a:t>
            </a:r>
            <a:r>
              <a:rPr lang="es-CL" b="1" dirty="0" smtClean="0"/>
              <a:t>]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i="1" dirty="0" smtClean="0">
                <a:solidFill>
                  <a:srgbClr val="0070C0"/>
                </a:solidFill>
              </a:rPr>
              <a:t>cinco</a:t>
            </a:r>
            <a:r>
              <a:rPr lang="es-CL" dirty="0" smtClean="0"/>
              <a:t>  [ˈ</a:t>
            </a:r>
            <a:r>
              <a:rPr lang="es-CL" dirty="0" err="1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t͡siŋ.ko</a:t>
            </a:r>
            <a: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̥</a:t>
            </a:r>
            <a:r>
              <a:rPr lang="es-CL" dirty="0" smtClean="0"/>
              <a:t>]</a:t>
            </a:r>
            <a:endParaRPr lang="es-CL" dirty="0"/>
          </a:p>
        </p:txBody>
      </p:sp>
      <p:pic>
        <p:nvPicPr>
          <p:cNvPr id="12" name="ts-cinco.wav">
            <a:hlinkClick r:id="" action="ppaction://media"/>
          </p:cNvPr>
          <p:cNvPicPr>
            <a:picLocks noRot="1" noChangeAspect="1"/>
          </p:cNvPicPr>
          <p:nvPr>
            <a:wavAudioFile r:embed="rId1" name="ts-cinco.wav"/>
          </p:nvPr>
        </p:nvPicPr>
        <p:blipFill>
          <a:blip r:embed="rId3" cstate="print"/>
          <a:stretch>
            <a:fillRect/>
          </a:stretch>
        </p:blipFill>
        <p:spPr>
          <a:xfrm>
            <a:off x="4708525" y="1981200"/>
            <a:ext cx="244475" cy="244475"/>
          </a:xfrm>
          <a:prstGeom prst="rect">
            <a:avLst/>
          </a:prstGeom>
        </p:spPr>
      </p:pic>
      <p:pic>
        <p:nvPicPr>
          <p:cNvPr id="14" name="Picture 13" descr="ts-cinco-fixed-symbol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2438400"/>
            <a:ext cx="6039412" cy="4077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Inventario: fonos constatados aquí</a:t>
            </a:r>
            <a:endParaRPr lang="es-CL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20624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s-CL" b="1" dirty="0" smtClean="0"/>
              <a:t>Fricativa neutra postdental áfona [θ]</a:t>
            </a:r>
            <a:r>
              <a:rPr lang="es-CL" b="1" baseline="30000" dirty="0" smtClean="0"/>
              <a:t>*</a:t>
            </a:r>
          </a:p>
          <a:p>
            <a:pPr algn="ctr">
              <a:buNone/>
            </a:pPr>
            <a:r>
              <a:rPr lang="es-CL" i="1" dirty="0" smtClean="0">
                <a:solidFill>
                  <a:srgbClr val="0070C0"/>
                </a:solidFill>
              </a:rPr>
              <a:t>sí</a:t>
            </a:r>
            <a:r>
              <a:rPr lang="es-CL" dirty="0" smtClean="0"/>
              <a:t>   [</a:t>
            </a:r>
            <a:r>
              <a:rPr lang="es-CL" dirty="0" err="1" smtClean="0"/>
              <a:t>θi</a:t>
            </a:r>
            <a:r>
              <a:rPr lang="es-CL" dirty="0" smtClean="0"/>
              <a:t>]</a:t>
            </a:r>
          </a:p>
          <a:p>
            <a:pPr>
              <a:buNone/>
            </a:pPr>
            <a:endParaRPr lang="es-C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98145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s-CL" b="1" dirty="0" smtClean="0"/>
              <a:t>Aproximante dorso-alveolar áfona [s̞]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i="1" dirty="0" smtClean="0">
                <a:solidFill>
                  <a:srgbClr val="0070C0"/>
                </a:solidFill>
              </a:rPr>
              <a:t>a decir  </a:t>
            </a:r>
            <a:r>
              <a:rPr lang="es-CL" dirty="0" smtClean="0"/>
              <a:t>[</a:t>
            </a:r>
            <a:r>
              <a:rPr lang="es-CL" dirty="0" err="1" smtClean="0"/>
              <a:t>a.ð̞e.ˈs̞iɹ</a:t>
            </a:r>
            <a:r>
              <a:rPr lang="es-CL" dirty="0" smtClean="0"/>
              <a:t>]</a:t>
            </a:r>
            <a:endParaRPr lang="es-CL" dirty="0"/>
          </a:p>
        </p:txBody>
      </p:sp>
      <p:pic>
        <p:nvPicPr>
          <p:cNvPr id="11" name="Picture 10" descr="s-postdental-s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175770"/>
            <a:ext cx="3962400" cy="2691630"/>
          </a:xfrm>
          <a:prstGeom prst="rect">
            <a:avLst/>
          </a:prstGeom>
        </p:spPr>
      </p:pic>
      <p:pic>
        <p:nvPicPr>
          <p:cNvPr id="17" name="Picture 16" descr="s-aproximante--a-deci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200400"/>
            <a:ext cx="3810000" cy="2588106"/>
          </a:xfrm>
          <a:prstGeom prst="rect">
            <a:avLst/>
          </a:prstGeom>
        </p:spPr>
      </p:pic>
      <p:pic>
        <p:nvPicPr>
          <p:cNvPr id="18" name="s-postdental-si.wav">
            <a:hlinkClick r:id="" action="ppaction://media"/>
          </p:cNvPr>
          <p:cNvPicPr>
            <a:picLocks noRot="1" noChangeAspect="1"/>
          </p:cNvPicPr>
          <p:nvPr>
            <a:wavAudioFile r:embed="rId1" name="s-postdental-si.wav"/>
          </p:nvPr>
        </p:nvPicPr>
        <p:blipFill>
          <a:blip r:embed="rId6" cstate="print"/>
          <a:stretch>
            <a:fillRect/>
          </a:stretch>
        </p:blipFill>
        <p:spPr>
          <a:xfrm>
            <a:off x="2590800" y="2803525"/>
            <a:ext cx="244475" cy="244475"/>
          </a:xfrm>
          <a:prstGeom prst="rect">
            <a:avLst/>
          </a:prstGeom>
        </p:spPr>
      </p:pic>
      <p:pic>
        <p:nvPicPr>
          <p:cNvPr id="19" name="s-aproximante--a-decir.wav">
            <a:hlinkClick r:id="" action="ppaction://media"/>
          </p:cNvPr>
          <p:cNvPicPr>
            <a:picLocks noRot="1" noChangeAspect="1"/>
          </p:cNvPicPr>
          <p:nvPr>
            <a:wavAudioFile r:embed="rId2" name="s-aproximante--a-decir.wav"/>
          </p:nvPr>
        </p:nvPicPr>
        <p:blipFill>
          <a:blip r:embed="rId7" cstate="print"/>
          <a:stretch>
            <a:fillRect/>
          </a:stretch>
        </p:blipFill>
        <p:spPr>
          <a:xfrm>
            <a:off x="6781800" y="2819400"/>
            <a:ext cx="244475" cy="2444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66800" y="60198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/>
            <a:r>
              <a:rPr lang="es-CL" sz="1400" dirty="0" smtClean="0"/>
              <a:t>* 	Este fono corresponde al ceceo, un fenómeno archiconocido. Sin embargo, no lo hemos podido constatar en la literatura especializada chilena.</a:t>
            </a:r>
            <a:endParaRPr lang="es-CL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3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Inventario: fonos constatados aquí</a:t>
            </a:r>
            <a:endParaRPr lang="es-CL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20624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s-CL" b="1" dirty="0" smtClean="0"/>
              <a:t>Fricativa neutra alvéolo-prepalatal áfona [ɕ]</a:t>
            </a:r>
          </a:p>
          <a:p>
            <a:pPr algn="ctr">
              <a:buNone/>
            </a:pPr>
            <a:r>
              <a:rPr lang="es-CL" i="1" dirty="0" smtClean="0">
                <a:solidFill>
                  <a:srgbClr val="0070C0"/>
                </a:solidFill>
              </a:rPr>
              <a:t>así</a:t>
            </a:r>
            <a:r>
              <a:rPr lang="es-CL" dirty="0" smtClean="0"/>
              <a:t>  [</a:t>
            </a:r>
            <a:r>
              <a:rPr lang="es-CL" dirty="0" err="1" smtClean="0"/>
              <a:t>a.ˈɕi</a:t>
            </a:r>
            <a:r>
              <a:rPr lang="es-CL" dirty="0" smtClean="0"/>
              <a:t>]</a:t>
            </a:r>
          </a:p>
          <a:p>
            <a:pPr>
              <a:buNone/>
            </a:pPr>
            <a:endParaRPr lang="es-C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98145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s-CL" b="1" dirty="0" smtClean="0"/>
              <a:t>Fricativa silbada dorso-alveolar áfona [s͎]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i="1" dirty="0" smtClean="0">
                <a:solidFill>
                  <a:srgbClr val="0070C0"/>
                </a:solidFill>
              </a:rPr>
              <a:t>raras</a:t>
            </a:r>
            <a:r>
              <a:rPr lang="es-CL" dirty="0" smtClean="0"/>
              <a:t>  [ˈᵈ</a:t>
            </a:r>
            <a:r>
              <a:rPr lang="es-CL" dirty="0" err="1" smtClean="0"/>
              <a:t>ɹ̌a.ɾas</a:t>
            </a:r>
            <a:r>
              <a:rPr lang="es-CL" dirty="0" smtClean="0"/>
              <a:t>͎</a:t>
            </a:r>
            <a:r>
              <a:rPr lang="es-CL" dirty="0" smtClean="0"/>
              <a:t>]</a:t>
            </a:r>
            <a:r>
              <a:rPr lang="es-CL" baseline="30000" dirty="0" smtClean="0"/>
              <a:t>*</a:t>
            </a:r>
            <a:endParaRPr lang="es-CL" baseline="30000" dirty="0"/>
          </a:p>
        </p:txBody>
      </p:sp>
      <p:pic>
        <p:nvPicPr>
          <p:cNvPr id="12" name="Picture 11" descr="whistled-s-24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216621"/>
            <a:ext cx="3810000" cy="2574579"/>
          </a:xfrm>
          <a:prstGeom prst="rect">
            <a:avLst/>
          </a:prstGeom>
        </p:spPr>
      </p:pic>
      <p:pic>
        <p:nvPicPr>
          <p:cNvPr id="13" name="s-silbada-241-For-PPT.wav">
            <a:hlinkClick r:id="" action="ppaction://media"/>
          </p:cNvPr>
          <p:cNvPicPr>
            <a:picLocks noRot="1" noChangeAspect="1"/>
          </p:cNvPicPr>
          <p:nvPr>
            <a:wavAudioFile r:embed="rId1" name="s-silbada-241-For-PPT.wav"/>
          </p:nvPr>
        </p:nvPicPr>
        <p:blipFill>
          <a:blip r:embed="rId5" cstate="print"/>
          <a:stretch>
            <a:fillRect/>
          </a:stretch>
        </p:blipFill>
        <p:spPr>
          <a:xfrm>
            <a:off x="6781800" y="2803525"/>
            <a:ext cx="244475" cy="244475"/>
          </a:xfrm>
          <a:prstGeom prst="rect">
            <a:avLst/>
          </a:prstGeom>
        </p:spPr>
      </p:pic>
      <p:pic>
        <p:nvPicPr>
          <p:cNvPr id="15" name="Picture 14" descr="s-alveoloprepalatal-For-PP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3218688"/>
            <a:ext cx="3815962" cy="2578608"/>
          </a:xfrm>
          <a:prstGeom prst="rect">
            <a:avLst/>
          </a:prstGeom>
        </p:spPr>
      </p:pic>
      <p:pic>
        <p:nvPicPr>
          <p:cNvPr id="16" name="s-alveoloprepalatal-For-PPT.wav">
            <a:hlinkClick r:id="" action="ppaction://media"/>
          </p:cNvPr>
          <p:cNvPicPr>
            <a:picLocks noRot="1" noChangeAspect="1"/>
          </p:cNvPicPr>
          <p:nvPr>
            <a:wavAudioFile r:embed="rId2" name="s-alveoloprepalatal-For-PPT.wav"/>
          </p:nvPr>
        </p:nvPicPr>
        <p:blipFill>
          <a:blip r:embed="rId7" cstate="print"/>
          <a:stretch>
            <a:fillRect/>
          </a:stretch>
        </p:blipFill>
        <p:spPr>
          <a:xfrm>
            <a:off x="2574925" y="2803525"/>
            <a:ext cx="244475" cy="244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6096000"/>
            <a:ext cx="830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/>
            <a:r>
              <a:rPr lang="es-CL" sz="1300" dirty="0" smtClean="0"/>
              <a:t>* Si bien a primera vista este fono podría interpretarse como producto de una patología, está socialmente estratificado, lo cual indica que se integró a determinados lectos como alófono “natural”.</a:t>
            </a:r>
            <a:endParaRPr lang="es-CL" sz="1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1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Solución 2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s-CL" b="1" dirty="0" smtClean="0"/>
              <a:t>Sistema de representación estandarizado (AFI-CL o IPA-CL)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Problema 1: Falta de inventario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5181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CL" b="1" dirty="0" smtClean="0"/>
              <a:t>¿Qué es lo que sí tenemos?</a:t>
            </a:r>
          </a:p>
          <a:p>
            <a:pPr algn="ctr">
              <a:buNone/>
            </a:pPr>
            <a:endParaRPr lang="es-CL" b="1" dirty="0" smtClean="0"/>
          </a:p>
          <a:p>
            <a:r>
              <a:rPr lang="es-CL" b="1" dirty="0" smtClean="0"/>
              <a:t>Inventarios de otros dialectos</a:t>
            </a:r>
            <a:r>
              <a:rPr lang="es-CL" dirty="0" smtClean="0"/>
              <a:t>, principalmente el peninsular: </a:t>
            </a:r>
            <a:r>
              <a:rPr lang="es-CL" dirty="0" smtClean="0">
                <a:solidFill>
                  <a:srgbClr val="0070C0"/>
                </a:solidFill>
              </a:rPr>
              <a:t>escasa o nula aplicabilidad</a:t>
            </a:r>
            <a:r>
              <a:rPr lang="es-CL" dirty="0" smtClean="0"/>
              <a:t> al nuestro; llevan a </a:t>
            </a:r>
            <a:r>
              <a:rPr lang="es-CL" dirty="0" smtClean="0">
                <a:solidFill>
                  <a:srgbClr val="0070C0"/>
                </a:solidFill>
              </a:rPr>
              <a:t>ignorar o negar fenómenos chilenos </a:t>
            </a:r>
            <a:r>
              <a:rPr lang="es-CL" dirty="0" smtClean="0"/>
              <a:t>(e.g. el alófono labiodental sonoro [v] de /b/</a:t>
            </a:r>
            <a:r>
              <a:rPr lang="es-CL" baseline="30000" dirty="0" smtClean="0"/>
              <a:t>1</a:t>
            </a:r>
            <a:r>
              <a:rPr lang="es-CL" dirty="0" smtClean="0"/>
              <a:t>).</a:t>
            </a:r>
            <a:endParaRPr lang="es-CL" b="1" dirty="0" smtClean="0"/>
          </a:p>
          <a:p>
            <a:r>
              <a:rPr lang="es-CL" b="1" dirty="0" smtClean="0"/>
              <a:t>Inventarios ad hoc</a:t>
            </a:r>
            <a:r>
              <a:rPr lang="es-CL" dirty="0" smtClean="0"/>
              <a:t>, elaborados con fines pedagógicos: suelen </a:t>
            </a:r>
            <a:r>
              <a:rPr lang="es-CL" dirty="0" smtClean="0">
                <a:solidFill>
                  <a:srgbClr val="0070C0"/>
                </a:solidFill>
              </a:rPr>
              <a:t>limitarse a lo básico </a:t>
            </a:r>
            <a:r>
              <a:rPr lang="es-CL" dirty="0" smtClean="0"/>
              <a:t>y emplear </a:t>
            </a:r>
            <a:r>
              <a:rPr lang="es-CL" dirty="0" smtClean="0">
                <a:solidFill>
                  <a:srgbClr val="0070C0"/>
                </a:solidFill>
              </a:rPr>
              <a:t>criterios heterogéneos </a:t>
            </a:r>
            <a:r>
              <a:rPr lang="es-CL" dirty="0" smtClean="0"/>
              <a:t>entre sí.</a:t>
            </a:r>
          </a:p>
          <a:p>
            <a:r>
              <a:rPr lang="es-CL" b="1" dirty="0" smtClean="0"/>
              <a:t>Estudios de un determinado fonema o alófono</a:t>
            </a:r>
            <a:r>
              <a:rPr lang="es-CL" dirty="0" smtClean="0"/>
              <a:t>: </a:t>
            </a:r>
            <a:r>
              <a:rPr lang="es-CL" dirty="0" smtClean="0">
                <a:solidFill>
                  <a:srgbClr val="0070C0"/>
                </a:solidFill>
              </a:rPr>
              <a:t>carecen de una visión sistémica</a:t>
            </a:r>
            <a:r>
              <a:rPr lang="es-CL" dirty="0" smtClean="0"/>
              <a:t>.</a:t>
            </a:r>
          </a:p>
          <a:p>
            <a:r>
              <a:rPr lang="es-CL" b="1" dirty="0" smtClean="0"/>
              <a:t>Obras caducas</a:t>
            </a:r>
            <a:r>
              <a:rPr lang="es-CL" dirty="0" smtClean="0"/>
              <a:t>, como Oroz 1966.</a:t>
            </a:r>
          </a:p>
          <a:p>
            <a:pPr lvl="1"/>
            <a:endParaRPr lang="es-CL" dirty="0" smtClean="0"/>
          </a:p>
          <a:p>
            <a:pPr lvl="1"/>
            <a:endParaRPr lang="es-CL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38200" y="6352401"/>
            <a:ext cx="792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baseline="30000" dirty="0" smtClean="0"/>
              <a:t>1</a:t>
            </a:r>
            <a:r>
              <a:rPr lang="es-CL" sz="1200" dirty="0" smtClean="0"/>
              <a:t> Cf. Cepeda 1991, </a:t>
            </a:r>
            <a:r>
              <a:rPr lang="es-CL" sz="1200" dirty="0" err="1" smtClean="0"/>
              <a:t>Borland</a:t>
            </a:r>
            <a:r>
              <a:rPr lang="es-CL" sz="1200" dirty="0" smtClean="0"/>
              <a:t> </a:t>
            </a:r>
            <a:r>
              <a:rPr lang="es-CL" sz="1200" dirty="0" err="1" smtClean="0"/>
              <a:t>Delorme</a:t>
            </a:r>
            <a:r>
              <a:rPr lang="es-CL" sz="1200" dirty="0" smtClean="0"/>
              <a:t> 2004, Sadowsky 2009, Sadowsky 2010 y Vergara 2011, entre otros.</a:t>
            </a:r>
            <a:endParaRPr lang="es-CL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Sistema de transcripción: AFI-CL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541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CL" b="1" dirty="0" smtClean="0"/>
              <a:t>¿Qué es el AFI-CL?</a:t>
            </a:r>
          </a:p>
          <a:p>
            <a:endParaRPr lang="es-CL" dirty="0" smtClean="0"/>
          </a:p>
          <a:p>
            <a:r>
              <a:rPr lang="es-CL" b="1" u="sng" dirty="0" smtClean="0"/>
              <a:t>No</a:t>
            </a:r>
            <a:r>
              <a:rPr lang="es-CL" dirty="0" smtClean="0"/>
              <a:t> es un nuevo sistema de transcripción fonética, ni busca reemplazar al AFI (IPA).</a:t>
            </a:r>
          </a:p>
          <a:p>
            <a:r>
              <a:rPr lang="es-CL" dirty="0" smtClean="0"/>
              <a:t>Es una </a:t>
            </a:r>
            <a:r>
              <a:rPr lang="es-CL" b="1" dirty="0" smtClean="0">
                <a:solidFill>
                  <a:srgbClr val="0070C0"/>
                </a:solidFill>
              </a:rPr>
              <a:t>manera estandarizada de utilizar el AFI</a:t>
            </a:r>
            <a:r>
              <a:rPr lang="es-CL" dirty="0" smtClean="0"/>
              <a:t> con el castellano de Chile.</a:t>
            </a:r>
          </a:p>
          <a:p>
            <a:r>
              <a:rPr lang="es-CL" dirty="0" smtClean="0"/>
              <a:t>Se basa fundamentalmente en el AFI, con el menor número posible de innovaciones:</a:t>
            </a:r>
          </a:p>
          <a:p>
            <a:pPr lvl="1"/>
            <a:r>
              <a:rPr lang="es-CL" dirty="0" smtClean="0"/>
              <a:t>Subdivisión de algunos puntos y modos de articulación</a:t>
            </a:r>
          </a:p>
          <a:p>
            <a:pPr lvl="1"/>
            <a:r>
              <a:rPr lang="es-CL" dirty="0" smtClean="0"/>
              <a:t>Uso icónico de ciertos símbolos</a:t>
            </a:r>
          </a:p>
          <a:p>
            <a:pPr lvl="1"/>
            <a:r>
              <a:rPr lang="es-CL" dirty="0" smtClean="0"/>
              <a:t>Dos diacríticos adicionales</a:t>
            </a:r>
            <a:endParaRPr lang="es-C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Innovaciones AFI-CL: Puntos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541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CL" b="1" dirty="0" smtClean="0"/>
              <a:t>Subdivisión de algunos </a:t>
            </a:r>
            <a:r>
              <a:rPr lang="es-CL" b="1" dirty="0" smtClean="0">
                <a:solidFill>
                  <a:srgbClr val="0070C0"/>
                </a:solidFill>
              </a:rPr>
              <a:t>puntos</a:t>
            </a:r>
            <a:r>
              <a:rPr lang="es-CL" b="1" dirty="0" smtClean="0"/>
              <a:t> de articulación</a:t>
            </a:r>
          </a:p>
          <a:p>
            <a:endParaRPr lang="es-CL" dirty="0" smtClean="0"/>
          </a:p>
          <a:p>
            <a:pPr>
              <a:tabLst>
                <a:tab pos="2116138" algn="l"/>
              </a:tabLst>
            </a:pPr>
            <a:r>
              <a:rPr lang="es-CL" b="1" dirty="0" smtClean="0"/>
              <a:t>Alveolar →	Lámino-alveolar + Dorso-alveolar</a:t>
            </a:r>
          </a:p>
          <a:p>
            <a:pPr lvl="1"/>
            <a:r>
              <a:rPr lang="es-CL" dirty="0" smtClean="0"/>
              <a:t>Tanto [ɹ] como [s] son alveolares según el AFI, pero claramente no comparten el mismo punto de articulación.</a:t>
            </a:r>
          </a:p>
          <a:p>
            <a:pPr lvl="1"/>
            <a: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[ɹ̝̥] </a:t>
            </a:r>
            <a:r>
              <a:rPr lang="es-CL" dirty="0" smtClean="0"/>
              <a:t>y [s] no son el mismo fono.</a:t>
            </a:r>
          </a:p>
          <a:p>
            <a:pPr lvl="1">
              <a:tabLst>
                <a:tab pos="1147763" algn="l"/>
                <a:tab pos="1998663" algn="l"/>
                <a:tab pos="2401888" algn="l"/>
                <a:tab pos="4284663" algn="l"/>
              </a:tabLst>
            </a:pPr>
            <a:r>
              <a:rPr lang="es-CL" dirty="0" smtClean="0"/>
              <a:t>Lo mismo sucede en el caso de las africadas alveolares:</a:t>
            </a:r>
            <a:br>
              <a:rPr lang="es-CL" dirty="0" smtClean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[</a:t>
            </a:r>
            <a:r>
              <a:rPr lang="es-CL" b="1" dirty="0" err="1" smtClean="0">
                <a:solidFill>
                  <a:srgbClr val="C00000"/>
                </a:solidFill>
                <a:latin typeface="Charis SIL" pitchFamily="2" charset="0"/>
                <a:ea typeface="Charis SIL" pitchFamily="2" charset="0"/>
                <a:cs typeface="Charis SIL" pitchFamily="2" charset="0"/>
              </a:rPr>
              <a:t>t͡ɹ</a:t>
            </a:r>
            <a:r>
              <a:rPr lang="es-CL" dirty="0" smtClean="0">
                <a:solidFill>
                  <a:srgbClr val="C00000"/>
                </a:solidFill>
                <a:latin typeface="Charis SIL" pitchFamily="2" charset="0"/>
                <a:ea typeface="Charis SIL" pitchFamily="2" charset="0"/>
                <a:cs typeface="Charis SIL" pitchFamily="2" charset="0"/>
              </a:rPr>
              <a:t>̥̌</a:t>
            </a:r>
            <a: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]	- [</a:t>
            </a:r>
            <a:r>
              <a:rPr lang="es-CL" b="1" dirty="0" err="1" smtClean="0">
                <a:solidFill>
                  <a:srgbClr val="00B050"/>
                </a:solidFill>
                <a:latin typeface="Charis SIL" pitchFamily="2" charset="0"/>
                <a:ea typeface="Charis SIL" pitchFamily="2" charset="0"/>
                <a:cs typeface="Charis SIL" pitchFamily="2" charset="0"/>
              </a:rPr>
              <a:t>t͡s</a:t>
            </a:r>
            <a: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]	:	</a:t>
            </a:r>
            <a:r>
              <a:rPr lang="es-CL" b="1" i="1" dirty="0" smtClean="0">
                <a:solidFill>
                  <a:srgbClr val="C00000"/>
                </a:solidFill>
                <a:latin typeface="Charis SIL" pitchFamily="2" charset="0"/>
                <a:ea typeface="Charis SIL" pitchFamily="2" charset="0"/>
                <a:cs typeface="Charis SIL" pitchFamily="2" charset="0"/>
              </a:rPr>
              <a:t>tr</a:t>
            </a:r>
            <a:r>
              <a:rPr lang="es-CL" i="1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ipa</a:t>
            </a:r>
            <a: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 [ˈ</a:t>
            </a:r>
            <a:r>
              <a:rPr lang="es-CL" b="1" dirty="0" err="1" smtClean="0">
                <a:solidFill>
                  <a:srgbClr val="C00000"/>
                </a:solidFill>
                <a:latin typeface="Charis SIL" pitchFamily="2" charset="0"/>
                <a:ea typeface="Charis SIL" pitchFamily="2" charset="0"/>
                <a:cs typeface="Charis SIL" pitchFamily="2" charset="0"/>
              </a:rPr>
              <a:t>t͡ɹ</a:t>
            </a:r>
            <a:r>
              <a:rPr lang="es-CL" dirty="0" smtClean="0">
                <a:solidFill>
                  <a:srgbClr val="C00000"/>
                </a:solidFill>
                <a:latin typeface="Charis SIL" pitchFamily="2" charset="0"/>
                <a:ea typeface="Charis SIL" pitchFamily="2" charset="0"/>
                <a:cs typeface="Charis SIL" pitchFamily="2" charset="0"/>
              </a:rPr>
              <a:t>̥̌</a:t>
            </a:r>
            <a: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i.pa]	— </a:t>
            </a:r>
            <a:r>
              <a:rPr lang="es-CL" b="1" i="1" dirty="0" smtClean="0">
                <a:solidFill>
                  <a:srgbClr val="00B050"/>
                </a:solidFill>
                <a:latin typeface="Charis SIL" pitchFamily="2" charset="0"/>
                <a:ea typeface="Charis SIL" pitchFamily="2" charset="0"/>
                <a:cs typeface="Charis SIL" pitchFamily="2" charset="0"/>
              </a:rPr>
              <a:t>s</a:t>
            </a:r>
            <a:r>
              <a:rPr lang="es-CL" i="1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í </a:t>
            </a:r>
            <a:r>
              <a:rPr lang="es-CL" i="1" dirty="0" err="1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poh</a:t>
            </a:r>
            <a: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 [ˈ</a:t>
            </a:r>
            <a:r>
              <a:rPr lang="es-CL" b="1" dirty="0" smtClean="0">
                <a:solidFill>
                  <a:srgbClr val="00B050"/>
                </a:solidFill>
                <a:latin typeface="Charis SIL" pitchFamily="2" charset="0"/>
                <a:ea typeface="Charis SIL" pitchFamily="2" charset="0"/>
                <a:cs typeface="Charis SIL" pitchFamily="2" charset="0"/>
              </a:rPr>
              <a:t>t͡s</a:t>
            </a:r>
            <a: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i.poh]</a:t>
            </a:r>
            <a:b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</a:br>
            <a: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[</a:t>
            </a:r>
            <a:r>
              <a:rPr lang="es-CL" b="1" dirty="0" smtClean="0">
                <a:solidFill>
                  <a:srgbClr val="C00000"/>
                </a:solidFill>
                <a:latin typeface="Charis SIL" pitchFamily="2" charset="0"/>
                <a:ea typeface="Charis SIL" pitchFamily="2" charset="0"/>
                <a:cs typeface="Charis SIL" pitchFamily="2" charset="0"/>
              </a:rPr>
              <a:t>ɹ̝̥</a:t>
            </a:r>
            <a: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]	- [</a:t>
            </a:r>
            <a:r>
              <a:rPr lang="es-CL" b="1" dirty="0" smtClean="0">
                <a:solidFill>
                  <a:srgbClr val="00B050"/>
                </a:solidFill>
                <a:latin typeface="Charis SIL" pitchFamily="2" charset="0"/>
                <a:ea typeface="Charis SIL" pitchFamily="2" charset="0"/>
                <a:cs typeface="Charis SIL" pitchFamily="2" charset="0"/>
              </a:rPr>
              <a:t>s</a:t>
            </a:r>
            <a: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]	:	</a:t>
            </a:r>
            <a:r>
              <a:rPr lang="es-CL" i="1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a ve</a:t>
            </a:r>
            <a:r>
              <a:rPr lang="es-CL" b="1" i="1" dirty="0" smtClean="0">
                <a:solidFill>
                  <a:srgbClr val="C00000"/>
                </a:solidFill>
                <a:latin typeface="Charis SIL" pitchFamily="2" charset="0"/>
                <a:ea typeface="Charis SIL" pitchFamily="2" charset="0"/>
                <a:cs typeface="Charis SIL" pitchFamily="2" charset="0"/>
              </a:rPr>
              <a:t>r</a:t>
            </a:r>
            <a: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 [</a:t>
            </a:r>
            <a:r>
              <a:rPr lang="es-CL" dirty="0" err="1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a.ˈve</a:t>
            </a:r>
            <a:r>
              <a:rPr lang="es-CL" b="1" dirty="0" err="1" smtClean="0">
                <a:solidFill>
                  <a:srgbClr val="C00000"/>
                </a:solidFill>
                <a:latin typeface="Charis SIL" pitchFamily="2" charset="0"/>
                <a:ea typeface="Charis SIL" pitchFamily="2" charset="0"/>
                <a:cs typeface="Charis SIL" pitchFamily="2" charset="0"/>
              </a:rPr>
              <a:t>ɹ</a:t>
            </a:r>
            <a:r>
              <a:rPr lang="es-CL" b="1" dirty="0" smtClean="0">
                <a:solidFill>
                  <a:srgbClr val="C00000"/>
                </a:solidFill>
                <a:latin typeface="Charis SIL" pitchFamily="2" charset="0"/>
                <a:ea typeface="Charis SIL" pitchFamily="2" charset="0"/>
                <a:cs typeface="Charis SIL" pitchFamily="2" charset="0"/>
              </a:rPr>
              <a:t>̝̥</a:t>
            </a:r>
            <a: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]	— </a:t>
            </a:r>
            <a:r>
              <a:rPr lang="es-CL" i="1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la ve</a:t>
            </a:r>
            <a:r>
              <a:rPr lang="es-CL" b="1" i="1" dirty="0" smtClean="0">
                <a:solidFill>
                  <a:srgbClr val="00B050"/>
                </a:solidFill>
                <a:latin typeface="Charis SIL" pitchFamily="2" charset="0"/>
                <a:ea typeface="Charis SIL" pitchFamily="2" charset="0"/>
                <a:cs typeface="Charis SIL" pitchFamily="2" charset="0"/>
              </a:rPr>
              <a:t>s</a:t>
            </a:r>
            <a:r>
              <a:rPr lang="es-CL" i="1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 </a:t>
            </a:r>
            <a: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[</a:t>
            </a:r>
            <a:r>
              <a:rPr lang="es-CL" dirty="0" err="1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la.ˈve</a:t>
            </a:r>
            <a:r>
              <a:rPr lang="es-CL" b="1" dirty="0" err="1" smtClean="0">
                <a:solidFill>
                  <a:srgbClr val="00B050"/>
                </a:solidFill>
                <a:latin typeface="Charis SIL" pitchFamily="2" charset="0"/>
                <a:ea typeface="Charis SIL" pitchFamily="2" charset="0"/>
                <a:cs typeface="Charis SIL" pitchFamily="2" charset="0"/>
              </a:rPr>
              <a:t>s</a:t>
            </a:r>
            <a: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] </a:t>
            </a:r>
          </a:p>
          <a:p>
            <a:pPr lvl="1"/>
            <a:endParaRPr lang="es-CL" dirty="0" smtClean="0"/>
          </a:p>
          <a:p>
            <a:endParaRPr lang="es-C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Innovaciones AFI-CL: Puntos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CL" b="1" dirty="0" smtClean="0"/>
              <a:t>Subdivisión de algunos </a:t>
            </a:r>
            <a:r>
              <a:rPr lang="es-CL" b="1" dirty="0" smtClean="0">
                <a:solidFill>
                  <a:srgbClr val="0070C0"/>
                </a:solidFill>
              </a:rPr>
              <a:t>puntos</a:t>
            </a:r>
            <a:r>
              <a:rPr lang="es-CL" b="1" dirty="0" smtClean="0"/>
              <a:t> de articulación</a:t>
            </a:r>
          </a:p>
          <a:p>
            <a:endParaRPr lang="es-CL" dirty="0" smtClean="0"/>
          </a:p>
          <a:p>
            <a:pPr>
              <a:tabLst>
                <a:tab pos="2116138" algn="l"/>
              </a:tabLst>
            </a:pPr>
            <a:r>
              <a:rPr lang="es-CL" b="1" dirty="0" smtClean="0"/>
              <a:t>Dental →	Interdental + Postdental</a:t>
            </a:r>
          </a:p>
          <a:p>
            <a:pPr>
              <a:tabLst>
                <a:tab pos="2116138" algn="l"/>
              </a:tabLst>
            </a:pPr>
            <a:endParaRPr lang="es-CL" dirty="0" smtClean="0"/>
          </a:p>
          <a:p>
            <a:pPr>
              <a:tabLst>
                <a:tab pos="2116138" algn="l"/>
              </a:tabLst>
            </a:pPr>
            <a:r>
              <a:rPr lang="es-CL" b="1" dirty="0" smtClean="0"/>
              <a:t>Palatal →	Prepalatal + Palatal</a:t>
            </a:r>
          </a:p>
          <a:p>
            <a:pPr lvl="1">
              <a:tabLst>
                <a:tab pos="1147763" algn="l"/>
                <a:tab pos="1317625" algn="l"/>
                <a:tab pos="3316288" algn="l"/>
              </a:tabLst>
            </a:pPr>
            <a: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[</a:t>
            </a:r>
            <a:r>
              <a:rPr lang="es-CL" b="1" dirty="0" smtClean="0">
                <a:solidFill>
                  <a:srgbClr val="C00000"/>
                </a:solidFill>
                <a:latin typeface="Charis SIL" pitchFamily="2" charset="0"/>
                <a:ea typeface="Charis SIL" pitchFamily="2" charset="0"/>
                <a:cs typeface="Charis SIL" pitchFamily="2" charset="0"/>
              </a:rPr>
              <a:t>ʝ</a:t>
            </a:r>
            <a: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]	:	</a:t>
            </a:r>
            <a:r>
              <a:rPr lang="es-CL" i="1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a</a:t>
            </a:r>
            <a:r>
              <a:rPr lang="es-CL" b="1" i="1" dirty="0" smtClean="0">
                <a:solidFill>
                  <a:srgbClr val="C00000"/>
                </a:solidFill>
                <a:latin typeface="Charis SIL" pitchFamily="2" charset="0"/>
                <a:ea typeface="Charis SIL" pitchFamily="2" charset="0"/>
                <a:cs typeface="Charis SIL" pitchFamily="2" charset="0"/>
              </a:rPr>
              <a:t>ll</a:t>
            </a:r>
            <a:r>
              <a:rPr lang="es-CL" i="1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í resonó</a:t>
            </a:r>
            <a: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	[</a:t>
            </a:r>
            <a:r>
              <a:rPr lang="es-CL" dirty="0" err="1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a.ˈ</a:t>
            </a:r>
            <a:r>
              <a:rPr lang="es-CL" b="1" dirty="0" err="1" smtClean="0">
                <a:solidFill>
                  <a:srgbClr val="C00000"/>
                </a:solidFill>
                <a:latin typeface="Charis SIL" pitchFamily="2" charset="0"/>
                <a:ea typeface="Charis SIL" pitchFamily="2" charset="0"/>
                <a:cs typeface="Charis SIL" pitchFamily="2" charset="0"/>
              </a:rPr>
              <a:t>ʝ</a:t>
            </a:r>
            <a:r>
              <a:rPr lang="es-CL" dirty="0" err="1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i.ɹ̝e.so.ˈno</a:t>
            </a:r>
            <a: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] </a:t>
            </a:r>
            <a:b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</a:br>
            <a: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[</a:t>
            </a:r>
            <a:r>
              <a:rPr lang="es-CL" b="1" dirty="0" smtClean="0">
                <a:solidFill>
                  <a:srgbClr val="00B050"/>
                </a:solidFill>
                <a:latin typeface="Charis SIL" pitchFamily="2" charset="0"/>
                <a:ea typeface="Charis SIL" pitchFamily="2" charset="0"/>
                <a:cs typeface="Charis SIL" pitchFamily="2" charset="0"/>
              </a:rPr>
              <a:t>ɣ̟</a:t>
            </a:r>
            <a: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]	:	</a:t>
            </a:r>
            <a:r>
              <a:rPr lang="es-CL" i="1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A</a:t>
            </a:r>
            <a:r>
              <a:rPr lang="es-CL" b="1" i="1" dirty="0" smtClean="0">
                <a:solidFill>
                  <a:srgbClr val="00B050"/>
                </a:solidFill>
                <a:latin typeface="Charis SIL" pitchFamily="2" charset="0"/>
                <a:ea typeface="Charis SIL" pitchFamily="2" charset="0"/>
                <a:cs typeface="Charis SIL" pitchFamily="2" charset="0"/>
              </a:rPr>
              <a:t>g</a:t>
            </a:r>
            <a:r>
              <a:rPr lang="es-CL" i="1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uirre sonó</a:t>
            </a:r>
            <a: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	[</a:t>
            </a:r>
            <a:r>
              <a:rPr lang="es-CL" dirty="0" err="1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a.ˈ</a:t>
            </a:r>
            <a:r>
              <a:rPr lang="es-CL" b="1" dirty="0" err="1" smtClean="0">
                <a:solidFill>
                  <a:srgbClr val="00B050"/>
                </a:solidFill>
                <a:latin typeface="Charis SIL" pitchFamily="2" charset="0"/>
                <a:ea typeface="Charis SIL" pitchFamily="2" charset="0"/>
                <a:cs typeface="Charis SIL" pitchFamily="2" charset="0"/>
              </a:rPr>
              <a:t>ɣ̟</a:t>
            </a:r>
            <a:r>
              <a:rPr lang="es-CL" dirty="0" err="1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i.ɹ̝e.so.ˈno</a:t>
            </a:r>
            <a: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]</a:t>
            </a:r>
          </a:p>
          <a:p>
            <a:pPr lvl="1">
              <a:tabLst>
                <a:tab pos="1147763" algn="l"/>
                <a:tab pos="1317625" algn="l"/>
                <a:tab pos="3316288" algn="l"/>
              </a:tabLst>
            </a:pPr>
            <a:endParaRPr lang="es-CL" dirty="0" smtClean="0">
              <a:latin typeface="Charis SIL" pitchFamily="2" charset="0"/>
              <a:ea typeface="Charis SIL" pitchFamily="2" charset="0"/>
              <a:cs typeface="Charis SIL" pitchFamily="2" charset="0"/>
            </a:endParaRPr>
          </a:p>
          <a:p>
            <a:pPr lvl="1">
              <a:tabLst>
                <a:tab pos="1147763" algn="l"/>
                <a:tab pos="1317625" algn="l"/>
                <a:tab pos="3316288" algn="l"/>
              </a:tabLst>
            </a:pPr>
            <a: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¿Par mínimo o no?</a:t>
            </a:r>
          </a:p>
          <a:p>
            <a:pPr lvl="1"/>
            <a:endParaRPr lang="es-CL" dirty="0" smtClean="0"/>
          </a:p>
          <a:p>
            <a:endParaRPr lang="es-C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Innovaciones AFI-CL: Modos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5638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CL" b="1" dirty="0" smtClean="0"/>
              <a:t>Un nuevo </a:t>
            </a:r>
            <a:r>
              <a:rPr lang="es-CL" b="1" dirty="0" smtClean="0">
                <a:solidFill>
                  <a:srgbClr val="0070C0"/>
                </a:solidFill>
              </a:rPr>
              <a:t>modo</a:t>
            </a:r>
            <a:r>
              <a:rPr lang="es-CL" b="1" dirty="0" smtClean="0"/>
              <a:t> de articulación</a:t>
            </a:r>
          </a:p>
          <a:p>
            <a:r>
              <a:rPr lang="es-CL" dirty="0" smtClean="0">
                <a:solidFill>
                  <a:srgbClr val="0070C0"/>
                </a:solidFill>
              </a:rPr>
              <a:t>Fricativa silbada</a:t>
            </a:r>
            <a:r>
              <a:rPr lang="es-CL" dirty="0" smtClean="0"/>
              <a:t>, para dar cuenta de [s͎]</a:t>
            </a:r>
          </a:p>
          <a:p>
            <a:r>
              <a:rPr lang="es-CL" dirty="0" smtClean="0"/>
              <a:t>Pocas lenguas tienen algún tipo de fricativa silbada: </a:t>
            </a:r>
            <a:r>
              <a:rPr lang="es-CL" dirty="0" err="1" smtClean="0"/>
              <a:t>shona</a:t>
            </a:r>
            <a:r>
              <a:rPr lang="es-CL" dirty="0" smtClean="0"/>
              <a:t> y </a:t>
            </a:r>
            <a:r>
              <a:rPr lang="es-CL" dirty="0" err="1" smtClean="0"/>
              <a:t>tshwa-ronga</a:t>
            </a:r>
            <a:r>
              <a:rPr lang="es-CL" dirty="0" smtClean="0"/>
              <a:t> (bantú meridional), </a:t>
            </a:r>
            <a:r>
              <a:rPr lang="es-CL" dirty="0" err="1" smtClean="0"/>
              <a:t>tabassaran</a:t>
            </a:r>
            <a:r>
              <a:rPr lang="es-CL" dirty="0" smtClean="0"/>
              <a:t> (caucásica nororiental), </a:t>
            </a:r>
            <a:r>
              <a:rPr lang="es-CL" dirty="0" err="1" smtClean="0"/>
              <a:t>shehri</a:t>
            </a:r>
            <a:r>
              <a:rPr lang="es-CL" dirty="0" smtClean="0"/>
              <a:t> (semítica meridional).</a:t>
            </a:r>
          </a:p>
          <a:p>
            <a:r>
              <a:rPr lang="es-CL" dirty="0" smtClean="0"/>
              <a:t>En consecuencia, sus posibles mecanismos de producción se discuten todavía.</a:t>
            </a:r>
          </a:p>
          <a:p>
            <a:r>
              <a:rPr lang="es-CL" dirty="0" smtClean="0"/>
              <a:t>Además, puede haber más de un tipo de fricativa silbada (ésta no se parece a la [s͎] del bantú, p.ej.).</a:t>
            </a:r>
          </a:p>
          <a:p>
            <a:r>
              <a:rPr lang="es-CL" dirty="0" smtClean="0"/>
              <a:t>La categoría “silbada” es intencionalmente agnóstica respecto de las propiedades articulatorias de [s͎].</a:t>
            </a:r>
          </a:p>
        </p:txBody>
      </p:sp>
      <p:pic>
        <p:nvPicPr>
          <p:cNvPr id="4" name="s-silbada-241-For-PPT.wav">
            <a:hlinkClick r:id="" action="ppaction://media"/>
          </p:cNvPr>
          <p:cNvPicPr>
            <a:picLocks noRot="1" noChangeAspect="1"/>
          </p:cNvPicPr>
          <p:nvPr>
            <a:wavAudioFile r:embed="rId1" name="s-silbada-241-For-PPT.wav"/>
          </p:nvPr>
        </p:nvPicPr>
        <p:blipFill>
          <a:blip r:embed="rId3" cstate="print"/>
          <a:stretch>
            <a:fillRect/>
          </a:stretch>
        </p:blipFill>
        <p:spPr>
          <a:xfrm>
            <a:off x="7315200" y="16002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Innovaciones AFI-CL: Modos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s-CL" b="1" dirty="0" smtClean="0"/>
              <a:t>Subdivisión de algunos </a:t>
            </a:r>
            <a:r>
              <a:rPr lang="es-CL" b="1" dirty="0" smtClean="0">
                <a:solidFill>
                  <a:srgbClr val="0070C0"/>
                </a:solidFill>
              </a:rPr>
              <a:t>modos</a:t>
            </a:r>
            <a:r>
              <a:rPr lang="es-CL" b="1" dirty="0" smtClean="0"/>
              <a:t> de articulación</a:t>
            </a:r>
          </a:p>
          <a:p>
            <a:endParaRPr lang="es-CL" dirty="0" smtClean="0"/>
          </a:p>
          <a:p>
            <a:r>
              <a:rPr lang="es-CL" dirty="0" smtClean="0"/>
              <a:t>Fricativa	→	</a:t>
            </a:r>
            <a:r>
              <a:rPr lang="es-CL" b="1" dirty="0" smtClean="0"/>
              <a:t>Fricativa </a:t>
            </a:r>
            <a:r>
              <a:rPr lang="es-CL" b="1" dirty="0" smtClean="0">
                <a:solidFill>
                  <a:srgbClr val="0070C0"/>
                </a:solidFill>
              </a:rPr>
              <a:t>fortis</a:t>
            </a:r>
            <a:r>
              <a:rPr lang="es-CL" dirty="0" smtClean="0"/>
              <a:t>	[ɹ̌]</a:t>
            </a:r>
            <a:br>
              <a:rPr lang="es-CL" dirty="0" smtClean="0"/>
            </a:br>
            <a:r>
              <a:rPr lang="es-CL" dirty="0" smtClean="0"/>
              <a:t>			</a:t>
            </a:r>
            <a:r>
              <a:rPr lang="es-CL" b="1" dirty="0" smtClean="0"/>
              <a:t>Fricativa </a:t>
            </a:r>
            <a:r>
              <a:rPr lang="es-CL" b="1" dirty="0" smtClean="0">
                <a:solidFill>
                  <a:srgbClr val="0070C0"/>
                </a:solidFill>
              </a:rPr>
              <a:t>neutra</a:t>
            </a:r>
            <a:r>
              <a:rPr lang="es-CL" b="1" baseline="30000" dirty="0" smtClean="0"/>
              <a:t>*</a:t>
            </a:r>
            <a:r>
              <a:rPr lang="es-CL" dirty="0" smtClean="0"/>
              <a:t>	[ɹ̝]</a:t>
            </a:r>
            <a:br>
              <a:rPr lang="es-CL" dirty="0" smtClean="0"/>
            </a:br>
            <a:r>
              <a:rPr lang="es-CL" dirty="0" smtClean="0"/>
              <a:t>			</a:t>
            </a:r>
            <a:r>
              <a:rPr lang="es-CL" b="1" dirty="0" smtClean="0"/>
              <a:t>Fricativa </a:t>
            </a:r>
            <a:r>
              <a:rPr lang="es-CL" b="1" dirty="0" smtClean="0">
                <a:solidFill>
                  <a:srgbClr val="0070C0"/>
                </a:solidFill>
              </a:rPr>
              <a:t>silbada</a:t>
            </a:r>
            <a:r>
              <a:rPr lang="es-CL" dirty="0" smtClean="0"/>
              <a:t>	[s͎]</a:t>
            </a:r>
          </a:p>
          <a:p>
            <a:endParaRPr lang="es-CL" dirty="0" smtClean="0"/>
          </a:p>
          <a:p>
            <a:r>
              <a:rPr lang="es-CL" dirty="0" smtClean="0"/>
              <a:t>Africada	→	</a:t>
            </a:r>
            <a:r>
              <a:rPr lang="es-CL" b="1" dirty="0" smtClean="0"/>
              <a:t>Africada </a:t>
            </a:r>
            <a:r>
              <a:rPr lang="es-CL" b="1" dirty="0" smtClean="0">
                <a:solidFill>
                  <a:srgbClr val="0070C0"/>
                </a:solidFill>
              </a:rPr>
              <a:t>oclusivizante</a:t>
            </a:r>
            <a:r>
              <a:rPr lang="es-CL" dirty="0" smtClean="0"/>
              <a:t>	[t̪ˢ]</a:t>
            </a:r>
            <a:br>
              <a:rPr lang="es-CL" dirty="0" smtClean="0"/>
            </a:br>
            <a:r>
              <a:rPr lang="es-CL" dirty="0" smtClean="0"/>
              <a:t>			</a:t>
            </a:r>
            <a:r>
              <a:rPr lang="es-CL" b="1" dirty="0" smtClean="0"/>
              <a:t>Africada </a:t>
            </a:r>
            <a:r>
              <a:rPr lang="es-CL" b="1" dirty="0" smtClean="0">
                <a:solidFill>
                  <a:srgbClr val="0070C0"/>
                </a:solidFill>
              </a:rPr>
              <a:t>neutra</a:t>
            </a:r>
            <a:r>
              <a:rPr lang="es-CL" dirty="0" smtClean="0"/>
              <a:t>		[t̠͡ʃ]</a:t>
            </a:r>
            <a:br>
              <a:rPr lang="es-CL" dirty="0" smtClean="0"/>
            </a:br>
            <a:r>
              <a:rPr lang="es-CL" dirty="0" smtClean="0"/>
              <a:t>			</a:t>
            </a:r>
            <a:r>
              <a:rPr lang="es-CL" b="1" dirty="0" smtClean="0"/>
              <a:t>Africada </a:t>
            </a:r>
            <a:r>
              <a:rPr lang="es-CL" b="1" dirty="0" smtClean="0">
                <a:solidFill>
                  <a:srgbClr val="0070C0"/>
                </a:solidFill>
              </a:rPr>
              <a:t>fricativizante</a:t>
            </a:r>
            <a:r>
              <a:rPr lang="es-CL" dirty="0" smtClean="0"/>
              <a:t>	[ᵗ̠ʃ]</a:t>
            </a:r>
          </a:p>
          <a:p>
            <a:pPr>
              <a:buNone/>
            </a:pPr>
            <a:endParaRPr lang="es-CL" dirty="0" smtClean="0"/>
          </a:p>
          <a:p>
            <a:endParaRPr lang="es-CL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66800" y="60198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/>
            <a:r>
              <a:rPr lang="es-CL" sz="1400" dirty="0" smtClean="0"/>
              <a:t>* 	El término “neutro” se refiere al grado de saliencia perceptual, y no a una posible valoración sociolingüística.</a:t>
            </a:r>
            <a:endParaRPr lang="es-CL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Innovaciones AFI-CL: Modos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5334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CL" b="1" dirty="0" smtClean="0"/>
              <a:t>Dos ajuste menores de modos de articulación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 smtClean="0"/>
          </a:p>
          <a:p>
            <a:pPr algn="ctr">
              <a:buNone/>
            </a:pPr>
            <a:r>
              <a:rPr lang="es-CL" dirty="0" smtClean="0"/>
              <a:t>Fenómenos ya existentes… simplemente los “ascendimos” al cuadro principal</a:t>
            </a:r>
          </a:p>
          <a:p>
            <a:pPr algn="ctr">
              <a:buNone/>
            </a:pPr>
            <a:endParaRPr lang="es-CL" dirty="0" smtClean="0"/>
          </a:p>
          <a:p>
            <a:pPr>
              <a:tabLst>
                <a:tab pos="1658938" algn="l"/>
                <a:tab pos="2116138" algn="l"/>
                <a:tab pos="5719763" algn="l"/>
              </a:tabLst>
            </a:pPr>
            <a:r>
              <a:rPr lang="es-CL" dirty="0" smtClean="0"/>
              <a:t>Oclusiva	→	</a:t>
            </a:r>
            <a:r>
              <a:rPr lang="es-CL" b="1" dirty="0" smtClean="0"/>
              <a:t>Oclusiva </a:t>
            </a:r>
            <a:r>
              <a:rPr lang="es-CL" b="1" dirty="0" smtClean="0">
                <a:solidFill>
                  <a:srgbClr val="0070C0"/>
                </a:solidFill>
              </a:rPr>
              <a:t>liberada</a:t>
            </a:r>
            <a:r>
              <a:rPr lang="es-CL" dirty="0" smtClean="0"/>
              <a:t>	[p]	[ˈka.</a:t>
            </a:r>
            <a:r>
              <a:rPr lang="es-CL" b="1" dirty="0" smtClean="0">
                <a:solidFill>
                  <a:srgbClr val="C00000"/>
                </a:solidFill>
              </a:rPr>
              <a:t>p</a:t>
            </a:r>
            <a:r>
              <a:rPr lang="es-CL" dirty="0" smtClean="0"/>
              <a:t>a]</a:t>
            </a:r>
            <a:br>
              <a:rPr lang="es-CL" dirty="0" smtClean="0"/>
            </a:br>
            <a:r>
              <a:rPr lang="es-CL" dirty="0" smtClean="0"/>
              <a:t>		</a:t>
            </a:r>
            <a:r>
              <a:rPr lang="es-CL" b="1" dirty="0" smtClean="0"/>
              <a:t>Oclusiva </a:t>
            </a:r>
            <a:r>
              <a:rPr lang="es-CL" b="1" dirty="0" smtClean="0">
                <a:solidFill>
                  <a:srgbClr val="0070C0"/>
                </a:solidFill>
              </a:rPr>
              <a:t>no liberada</a:t>
            </a:r>
            <a:r>
              <a:rPr lang="es-CL" dirty="0" smtClean="0"/>
              <a:t>	[p̚]	[</a:t>
            </a:r>
            <a:r>
              <a:rPr lang="es-CL" dirty="0" err="1" smtClean="0"/>
              <a:t>a</a:t>
            </a:r>
            <a:r>
              <a:rPr lang="es-CL" b="1" dirty="0" err="1" smtClean="0">
                <a:solidFill>
                  <a:srgbClr val="C00000"/>
                </a:solidFill>
              </a:rPr>
              <a:t>p̚</a:t>
            </a:r>
            <a:r>
              <a:rPr lang="es-CL" dirty="0" err="1" smtClean="0"/>
              <a:t>.t̪o</a:t>
            </a:r>
            <a:r>
              <a:rPr lang="es-CL" dirty="0" smtClean="0"/>
              <a:t>]</a:t>
            </a:r>
            <a:br>
              <a:rPr lang="es-CL" dirty="0" smtClean="0"/>
            </a:br>
            <a:endParaRPr lang="es-CL" dirty="0" smtClean="0"/>
          </a:p>
          <a:p>
            <a:pPr>
              <a:tabLst>
                <a:tab pos="2286000" algn="l"/>
                <a:tab pos="2743200" algn="l"/>
                <a:tab pos="5889625" algn="l"/>
              </a:tabLst>
            </a:pPr>
            <a:r>
              <a:rPr lang="es-CL" dirty="0" smtClean="0"/>
              <a:t>Aproximante	→</a:t>
            </a:r>
            <a:r>
              <a:rPr lang="es-CL" b="1" dirty="0" smtClean="0"/>
              <a:t>	</a:t>
            </a:r>
            <a:r>
              <a:rPr lang="es-CL" b="1" dirty="0" err="1" smtClean="0"/>
              <a:t>Apx</a:t>
            </a:r>
            <a:r>
              <a:rPr lang="es-CL" b="1" dirty="0" smtClean="0"/>
              <a:t>. </a:t>
            </a:r>
            <a:r>
              <a:rPr lang="es-CL" b="1" dirty="0" smtClean="0">
                <a:solidFill>
                  <a:srgbClr val="0070C0"/>
                </a:solidFill>
              </a:rPr>
              <a:t>labializada	</a:t>
            </a:r>
            <a:r>
              <a:rPr lang="es-CL" dirty="0" smtClean="0"/>
              <a:t>[w]</a:t>
            </a:r>
            <a:br>
              <a:rPr lang="es-CL" dirty="0" smtClean="0"/>
            </a:br>
            <a:r>
              <a:rPr lang="es-CL" dirty="0" smtClean="0"/>
              <a:t>		</a:t>
            </a:r>
            <a:r>
              <a:rPr lang="es-CL" b="1" dirty="0" err="1" smtClean="0"/>
              <a:t>Apx</a:t>
            </a:r>
            <a:r>
              <a:rPr lang="es-CL" b="1" dirty="0" smtClean="0"/>
              <a:t>. </a:t>
            </a:r>
            <a:r>
              <a:rPr lang="es-CL" b="1" dirty="0" smtClean="0">
                <a:solidFill>
                  <a:srgbClr val="0070C0"/>
                </a:solidFill>
              </a:rPr>
              <a:t>no labializada	</a:t>
            </a:r>
            <a:r>
              <a:rPr lang="es-CL" dirty="0" smtClean="0"/>
              <a:t>(</a:t>
            </a:r>
            <a:r>
              <a:rPr lang="es-CL" i="1" dirty="0" smtClean="0"/>
              <a:t>las demás</a:t>
            </a:r>
            <a:r>
              <a:rPr lang="es-CL" dirty="0" smtClean="0"/>
              <a:t>)</a:t>
            </a:r>
            <a:br>
              <a:rPr lang="es-CL" dirty="0" smtClean="0"/>
            </a:br>
            <a:r>
              <a:rPr lang="es-CL" dirty="0" smtClean="0"/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Innovaciones AFI-CL: Iconicidad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5486400"/>
          </a:xfrm>
        </p:spPr>
        <p:txBody>
          <a:bodyPr/>
          <a:lstStyle/>
          <a:p>
            <a:pPr algn="ctr">
              <a:buNone/>
            </a:pPr>
            <a:r>
              <a:rPr lang="es-CL" b="1" dirty="0" smtClean="0">
                <a:solidFill>
                  <a:srgbClr val="0070C0"/>
                </a:solidFill>
              </a:rPr>
              <a:t>Uso icónico</a:t>
            </a:r>
            <a:r>
              <a:rPr lang="es-CL" b="1" dirty="0" smtClean="0"/>
              <a:t> de algunos símbolos</a:t>
            </a:r>
            <a:endParaRPr lang="es-CL" b="1" dirty="0" smtClean="0">
              <a:solidFill>
                <a:srgbClr val="0070C0"/>
              </a:solidFill>
            </a:endParaRPr>
          </a:p>
          <a:p>
            <a:endParaRPr lang="es-CL" dirty="0" smtClean="0"/>
          </a:p>
          <a:p>
            <a:r>
              <a:rPr lang="es-CL" dirty="0" smtClean="0"/>
              <a:t>Para representar </a:t>
            </a:r>
            <a:r>
              <a:rPr lang="es-CL" b="1" dirty="0" smtClean="0">
                <a:solidFill>
                  <a:srgbClr val="0070C0"/>
                </a:solidFill>
              </a:rPr>
              <a:t>distintos grados </a:t>
            </a:r>
            <a:r>
              <a:rPr lang="es-CL" dirty="0" smtClean="0"/>
              <a:t>de oclusión y fricación en las africadas.</a:t>
            </a:r>
          </a:p>
          <a:p>
            <a:r>
              <a:rPr lang="es-CL" dirty="0" smtClean="0"/>
              <a:t>Mayor prominencia del rasgo =</a:t>
            </a:r>
            <a:br>
              <a:rPr lang="es-CL" dirty="0" smtClean="0"/>
            </a:br>
            <a:r>
              <a:rPr lang="es-CL" dirty="0" smtClean="0"/>
              <a:t>mayor prominencia del símbolo</a:t>
            </a:r>
          </a:p>
          <a:p>
            <a:pPr>
              <a:buNone/>
            </a:pPr>
            <a:endParaRPr lang="es-CL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4267200"/>
          <a:ext cx="7315200" cy="2108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828800"/>
                <a:gridCol w="1828800"/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← </a:t>
                      </a:r>
                      <a:r>
                        <a:rPr lang="es-CL" dirty="0" smtClean="0">
                          <a:solidFill>
                            <a:srgbClr val="C00000"/>
                          </a:solidFill>
                        </a:rPr>
                        <a:t>Oclusión</a:t>
                      </a:r>
                      <a:endParaRPr lang="es-CL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D5E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5E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solidFill>
                            <a:srgbClr val="00B050"/>
                          </a:solidFill>
                        </a:rPr>
                        <a:t>Fricación</a:t>
                      </a:r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 →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5ED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5EDF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3200" b="1" dirty="0" smtClean="0">
                          <a:solidFill>
                            <a:srgbClr val="C00000"/>
                          </a:solidFill>
                          <a:latin typeface="Charis SIL" pitchFamily="2" charset="0"/>
                          <a:ea typeface="Charis SIL" pitchFamily="2" charset="0"/>
                          <a:cs typeface="Charis SIL" pitchFamily="2" charset="0"/>
                        </a:rPr>
                        <a:t>t̪</a:t>
                      </a:r>
                      <a:r>
                        <a:rPr lang="es-CL" sz="3200" b="1" dirty="0" smtClean="0">
                          <a:solidFill>
                            <a:srgbClr val="00B050"/>
                          </a:solidFill>
                          <a:latin typeface="Charis SIL" pitchFamily="2" charset="0"/>
                          <a:ea typeface="Charis SIL" pitchFamily="2" charset="0"/>
                          <a:cs typeface="Charis SIL" pitchFamily="2" charset="0"/>
                        </a:rPr>
                        <a:t>ˢ</a:t>
                      </a:r>
                      <a:endParaRPr lang="es-CL" sz="3200" b="1" dirty="0">
                        <a:solidFill>
                          <a:srgbClr val="00B050"/>
                        </a:solidFill>
                        <a:latin typeface="Charis SIL" pitchFamily="2" charset="0"/>
                        <a:ea typeface="Charis SIL" pitchFamily="2" charset="0"/>
                        <a:cs typeface="Charis SI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b="1" dirty="0" smtClean="0">
                          <a:solidFill>
                            <a:srgbClr val="C00000"/>
                          </a:solidFill>
                          <a:latin typeface="Charis SIL" pitchFamily="2" charset="0"/>
                          <a:ea typeface="Charis SIL" pitchFamily="2" charset="0"/>
                          <a:cs typeface="Charis SIL" pitchFamily="2" charset="0"/>
                        </a:rPr>
                        <a:t>t̠</a:t>
                      </a:r>
                      <a:r>
                        <a:rPr lang="es-CL" sz="3200" b="1" dirty="0" smtClean="0">
                          <a:solidFill>
                            <a:schemeClr val="tx1"/>
                          </a:solidFill>
                          <a:latin typeface="Charis SIL" pitchFamily="2" charset="0"/>
                          <a:ea typeface="Charis SIL" pitchFamily="2" charset="0"/>
                          <a:cs typeface="Charis SIL" pitchFamily="2" charset="0"/>
                        </a:rPr>
                        <a:t>͡</a:t>
                      </a:r>
                      <a:r>
                        <a:rPr lang="es-CL" sz="3200" b="1" dirty="0" smtClean="0">
                          <a:solidFill>
                            <a:srgbClr val="00B050"/>
                          </a:solidFill>
                        </a:rPr>
                        <a:t>ʃ</a:t>
                      </a:r>
                      <a:endParaRPr lang="es-CL" sz="3200" b="1" dirty="0">
                        <a:solidFill>
                          <a:srgbClr val="00B050"/>
                        </a:solidFill>
                        <a:latin typeface="Charis SIL" pitchFamily="2" charset="0"/>
                        <a:ea typeface="Charis SIL" pitchFamily="2" charset="0"/>
                        <a:cs typeface="Charis SI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b="1" dirty="0" smtClean="0">
                          <a:solidFill>
                            <a:srgbClr val="C00000"/>
                          </a:solidFill>
                          <a:latin typeface="Charis SIL" pitchFamily="2" charset="0"/>
                          <a:ea typeface="Charis SIL" pitchFamily="2" charset="0"/>
                          <a:cs typeface="Charis SIL" pitchFamily="2" charset="0"/>
                        </a:rPr>
                        <a:t>ᵗ̠</a:t>
                      </a:r>
                      <a:r>
                        <a:rPr lang="es-CL" sz="3200" b="1" dirty="0" smtClean="0">
                          <a:solidFill>
                            <a:srgbClr val="00B050"/>
                          </a:solidFill>
                          <a:latin typeface="Charis SIL" pitchFamily="2" charset="0"/>
                          <a:ea typeface="Charis SIL" pitchFamily="2" charset="0"/>
                          <a:cs typeface="Charis SIL" pitchFamily="2" charset="0"/>
                        </a:rPr>
                        <a:t>ʃ</a:t>
                      </a:r>
                      <a:endParaRPr lang="es-CL" sz="3200" b="1" dirty="0">
                        <a:solidFill>
                          <a:srgbClr val="00B050"/>
                        </a:solidFill>
                        <a:latin typeface="Charis SIL" pitchFamily="2" charset="0"/>
                        <a:ea typeface="Charis SIL" pitchFamily="2" charset="0"/>
                        <a:cs typeface="Charis SI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i="1" dirty="0" smtClean="0">
                          <a:solidFill>
                            <a:schemeClr val="tx1"/>
                          </a:solidFill>
                          <a:latin typeface="Charis SIL" pitchFamily="2" charset="0"/>
                          <a:ea typeface="Charis SIL" pitchFamily="2" charset="0"/>
                          <a:cs typeface="Charis SIL" pitchFamily="2" charset="0"/>
                        </a:rPr>
                        <a:t>leche</a:t>
                      </a:r>
                      <a:endParaRPr lang="es-CL" sz="2400" b="1" i="1" dirty="0">
                        <a:solidFill>
                          <a:schemeClr val="tx1"/>
                        </a:solidFill>
                        <a:latin typeface="Charis SIL" pitchFamily="2" charset="0"/>
                        <a:ea typeface="Charis SIL" pitchFamily="2" charset="0"/>
                        <a:cs typeface="Charis SIL" pitchFamily="2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3200" b="1" dirty="0" smtClean="0">
                          <a:solidFill>
                            <a:srgbClr val="C00000"/>
                          </a:solidFill>
                          <a:latin typeface="Charis SIL" pitchFamily="2" charset="0"/>
                          <a:ea typeface="Charis SIL" pitchFamily="2" charset="0"/>
                          <a:cs typeface="Charis SIL" pitchFamily="2" charset="0"/>
                        </a:rPr>
                        <a:t>t</a:t>
                      </a:r>
                      <a:r>
                        <a:rPr lang="es-CL" sz="3200" b="1" dirty="0" smtClean="0">
                          <a:solidFill>
                            <a:srgbClr val="00B050"/>
                          </a:solidFill>
                          <a:latin typeface="Charis SIL" pitchFamily="2" charset="0"/>
                          <a:ea typeface="Charis SIL" pitchFamily="2" charset="0"/>
                          <a:cs typeface="Charis SIL" pitchFamily="2" charset="0"/>
                        </a:rPr>
                        <a:t>ʴ̝̊</a:t>
                      </a:r>
                      <a:endParaRPr lang="es-CL" sz="3200" b="1" dirty="0">
                        <a:solidFill>
                          <a:srgbClr val="00B050"/>
                        </a:solidFill>
                        <a:latin typeface="Charis SIL" pitchFamily="2" charset="0"/>
                        <a:ea typeface="Charis SIL" pitchFamily="2" charset="0"/>
                        <a:cs typeface="Charis SI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b="1" dirty="0" err="1" smtClean="0">
                          <a:solidFill>
                            <a:srgbClr val="C00000"/>
                          </a:solidFill>
                          <a:latin typeface="Charis SIL" pitchFamily="2" charset="0"/>
                          <a:ea typeface="Charis SIL" pitchFamily="2" charset="0"/>
                          <a:cs typeface="Charis SIL" pitchFamily="2" charset="0"/>
                        </a:rPr>
                        <a:t>t</a:t>
                      </a:r>
                      <a:r>
                        <a:rPr lang="es-CL" sz="3200" b="1" dirty="0" err="1" smtClean="0">
                          <a:solidFill>
                            <a:schemeClr val="tx1"/>
                          </a:solidFill>
                          <a:latin typeface="Charis SIL" pitchFamily="2" charset="0"/>
                          <a:ea typeface="Charis SIL" pitchFamily="2" charset="0"/>
                          <a:cs typeface="Charis SIL" pitchFamily="2" charset="0"/>
                        </a:rPr>
                        <a:t>͡</a:t>
                      </a:r>
                      <a:r>
                        <a:rPr lang="es-CL" sz="3200" b="1" dirty="0" err="1" smtClean="0">
                          <a:solidFill>
                            <a:srgbClr val="00B050"/>
                          </a:solidFill>
                          <a:latin typeface="Charis SIL" pitchFamily="2" charset="0"/>
                          <a:ea typeface="Charis SIL" pitchFamily="2" charset="0"/>
                          <a:cs typeface="Charis SIL" pitchFamily="2" charset="0"/>
                        </a:rPr>
                        <a:t>ɹ</a:t>
                      </a:r>
                      <a:r>
                        <a:rPr lang="es-CL" sz="3200" b="1" dirty="0" smtClean="0">
                          <a:solidFill>
                            <a:srgbClr val="00B050"/>
                          </a:solidFill>
                          <a:latin typeface="Charis SIL" pitchFamily="2" charset="0"/>
                          <a:ea typeface="Charis SIL" pitchFamily="2" charset="0"/>
                          <a:cs typeface="Charis SIL" pitchFamily="2" charset="0"/>
                        </a:rPr>
                        <a:t>̥̌</a:t>
                      </a:r>
                      <a:endParaRPr lang="es-CL" sz="3200" b="1" dirty="0">
                        <a:solidFill>
                          <a:srgbClr val="00B050"/>
                        </a:solidFill>
                        <a:latin typeface="Charis SIL" pitchFamily="2" charset="0"/>
                        <a:ea typeface="Charis SIL" pitchFamily="2" charset="0"/>
                        <a:cs typeface="Charis SI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b="1" dirty="0" smtClean="0">
                          <a:solidFill>
                            <a:srgbClr val="C00000"/>
                          </a:solidFill>
                          <a:latin typeface="Charis SIL" pitchFamily="2" charset="0"/>
                          <a:ea typeface="Charis SIL" pitchFamily="2" charset="0"/>
                          <a:cs typeface="Charis SIL" pitchFamily="2" charset="0"/>
                        </a:rPr>
                        <a:t>ᵗ</a:t>
                      </a:r>
                      <a:r>
                        <a:rPr lang="es-CL" sz="3200" b="1" dirty="0" smtClean="0">
                          <a:solidFill>
                            <a:srgbClr val="00B050"/>
                          </a:solidFill>
                          <a:latin typeface="Charis SIL" pitchFamily="2" charset="0"/>
                          <a:ea typeface="Charis SIL" pitchFamily="2" charset="0"/>
                          <a:cs typeface="Charis SIL" pitchFamily="2" charset="0"/>
                        </a:rPr>
                        <a:t>ɹ̥̌</a:t>
                      </a:r>
                      <a:endParaRPr lang="es-CL" sz="3200" b="1" dirty="0">
                        <a:solidFill>
                          <a:srgbClr val="00B050"/>
                        </a:solidFill>
                        <a:latin typeface="Charis SIL" pitchFamily="2" charset="0"/>
                        <a:ea typeface="Charis SIL" pitchFamily="2" charset="0"/>
                        <a:cs typeface="Charis SI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i="1" dirty="0" smtClean="0">
                          <a:solidFill>
                            <a:schemeClr val="tx1"/>
                          </a:solidFill>
                          <a:latin typeface="Charis SIL" pitchFamily="2" charset="0"/>
                          <a:ea typeface="Charis SIL" pitchFamily="2" charset="0"/>
                          <a:cs typeface="Charis SIL" pitchFamily="2" charset="0"/>
                        </a:rPr>
                        <a:t>cuatro</a:t>
                      </a:r>
                      <a:endParaRPr lang="es-CL" sz="2400" b="1" i="1" dirty="0">
                        <a:solidFill>
                          <a:schemeClr val="tx1"/>
                        </a:solidFill>
                        <a:latin typeface="Charis SIL" pitchFamily="2" charset="0"/>
                        <a:ea typeface="Charis SIL" pitchFamily="2" charset="0"/>
                        <a:cs typeface="Charis SIL" pitchFamily="2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3200" b="1" dirty="0" err="1" smtClean="0">
                          <a:solidFill>
                            <a:srgbClr val="C00000"/>
                          </a:solidFill>
                          <a:latin typeface="Charis SIL" pitchFamily="2" charset="0"/>
                          <a:ea typeface="Charis SIL" pitchFamily="2" charset="0"/>
                          <a:cs typeface="Charis SIL" pitchFamily="2" charset="0"/>
                        </a:rPr>
                        <a:t>d</a:t>
                      </a:r>
                      <a:r>
                        <a:rPr lang="es-CL" sz="3200" b="1" dirty="0" err="1" smtClean="0">
                          <a:solidFill>
                            <a:srgbClr val="00B050"/>
                          </a:solidFill>
                          <a:latin typeface="Charis SIL" pitchFamily="2" charset="0"/>
                          <a:ea typeface="Charis SIL" pitchFamily="2" charset="0"/>
                          <a:cs typeface="Charis SIL" pitchFamily="2" charset="0"/>
                        </a:rPr>
                        <a:t>ʴ</a:t>
                      </a:r>
                      <a:r>
                        <a:rPr lang="es-CL" sz="3200" b="1" dirty="0" smtClean="0">
                          <a:solidFill>
                            <a:srgbClr val="00B050"/>
                          </a:solidFill>
                          <a:latin typeface="Charis SIL" pitchFamily="2" charset="0"/>
                          <a:ea typeface="Charis SIL" pitchFamily="2" charset="0"/>
                          <a:cs typeface="Charis SIL" pitchFamily="2" charset="0"/>
                        </a:rPr>
                        <a:t>̝</a:t>
                      </a:r>
                      <a:endParaRPr lang="es-CL" sz="3200" b="1" dirty="0">
                        <a:solidFill>
                          <a:srgbClr val="00B050"/>
                        </a:solidFill>
                        <a:latin typeface="Charis SIL" pitchFamily="2" charset="0"/>
                        <a:ea typeface="Charis SIL" pitchFamily="2" charset="0"/>
                        <a:cs typeface="Charis SI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b="1" dirty="0" err="1" smtClean="0">
                          <a:solidFill>
                            <a:srgbClr val="C00000"/>
                          </a:solidFill>
                          <a:latin typeface="Charis SIL" pitchFamily="2" charset="0"/>
                          <a:ea typeface="Charis SIL" pitchFamily="2" charset="0"/>
                          <a:cs typeface="Charis SIL" pitchFamily="2" charset="0"/>
                        </a:rPr>
                        <a:t>d</a:t>
                      </a:r>
                      <a:r>
                        <a:rPr lang="es-CL" sz="3200" b="1" dirty="0" err="1" smtClean="0">
                          <a:solidFill>
                            <a:schemeClr val="tx1"/>
                          </a:solidFill>
                          <a:latin typeface="Charis SIL" pitchFamily="2" charset="0"/>
                          <a:ea typeface="Charis SIL" pitchFamily="2" charset="0"/>
                          <a:cs typeface="Charis SIL" pitchFamily="2" charset="0"/>
                        </a:rPr>
                        <a:t>͡</a:t>
                      </a:r>
                      <a:r>
                        <a:rPr lang="es-CL" sz="3200" b="1" dirty="0" err="1" smtClean="0">
                          <a:solidFill>
                            <a:srgbClr val="00B050"/>
                          </a:solidFill>
                          <a:latin typeface="Charis SIL" pitchFamily="2" charset="0"/>
                          <a:ea typeface="Charis SIL" pitchFamily="2" charset="0"/>
                          <a:cs typeface="Charis SIL" pitchFamily="2" charset="0"/>
                        </a:rPr>
                        <a:t>ɹ</a:t>
                      </a:r>
                      <a:r>
                        <a:rPr lang="es-CL" sz="3200" b="1" dirty="0" smtClean="0">
                          <a:solidFill>
                            <a:srgbClr val="00B050"/>
                          </a:solidFill>
                          <a:latin typeface="Charis SIL" pitchFamily="2" charset="0"/>
                          <a:ea typeface="Charis SIL" pitchFamily="2" charset="0"/>
                          <a:cs typeface="Charis SIL" pitchFamily="2" charset="0"/>
                        </a:rPr>
                        <a:t>̌</a:t>
                      </a:r>
                      <a:endParaRPr lang="es-CL" sz="3200" b="1" dirty="0">
                        <a:solidFill>
                          <a:srgbClr val="00B050"/>
                        </a:solidFill>
                        <a:latin typeface="Charis SIL" pitchFamily="2" charset="0"/>
                        <a:ea typeface="Charis SIL" pitchFamily="2" charset="0"/>
                        <a:cs typeface="Charis SI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200" b="1" dirty="0" smtClean="0">
                          <a:solidFill>
                            <a:srgbClr val="C00000"/>
                          </a:solidFill>
                          <a:latin typeface="Charis SIL" pitchFamily="2" charset="0"/>
                          <a:ea typeface="Charis SIL" pitchFamily="2" charset="0"/>
                          <a:cs typeface="Charis SIL" pitchFamily="2" charset="0"/>
                        </a:rPr>
                        <a:t>ᵈ</a:t>
                      </a:r>
                      <a:r>
                        <a:rPr lang="es-CL" sz="3200" b="1" dirty="0" smtClean="0">
                          <a:solidFill>
                            <a:srgbClr val="00B050"/>
                          </a:solidFill>
                          <a:latin typeface="Charis SIL" pitchFamily="2" charset="0"/>
                          <a:ea typeface="Charis SIL" pitchFamily="2" charset="0"/>
                          <a:cs typeface="Charis SIL" pitchFamily="2" charset="0"/>
                        </a:rPr>
                        <a:t>ɹ̌</a:t>
                      </a:r>
                      <a:endParaRPr lang="es-CL" sz="3200" b="1" dirty="0">
                        <a:solidFill>
                          <a:srgbClr val="00B050"/>
                        </a:solidFill>
                        <a:latin typeface="Charis SIL" pitchFamily="2" charset="0"/>
                        <a:ea typeface="Charis SIL" pitchFamily="2" charset="0"/>
                        <a:cs typeface="Charis SI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i="1" dirty="0" smtClean="0">
                          <a:solidFill>
                            <a:schemeClr val="tx1"/>
                          </a:solidFill>
                          <a:latin typeface="Charis SIL" pitchFamily="2" charset="0"/>
                          <a:ea typeface="Charis SIL" pitchFamily="2" charset="0"/>
                          <a:cs typeface="Charis SIL" pitchFamily="2" charset="0"/>
                        </a:rPr>
                        <a:t>rojo</a:t>
                      </a:r>
                      <a:endParaRPr lang="es-CL" sz="2400" b="1" i="1" dirty="0">
                        <a:solidFill>
                          <a:schemeClr val="tx1"/>
                        </a:solidFill>
                        <a:latin typeface="Charis SIL" pitchFamily="2" charset="0"/>
                        <a:ea typeface="Charis SIL" pitchFamily="2" charset="0"/>
                        <a:cs typeface="Charis SIL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Innovaciones AFI-CL: Diacríticos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5334000"/>
          </a:xfrm>
        </p:spPr>
        <p:txBody>
          <a:bodyPr/>
          <a:lstStyle/>
          <a:p>
            <a:pPr algn="ctr">
              <a:buNone/>
            </a:pPr>
            <a:r>
              <a:rPr lang="es-CL" b="1" dirty="0" smtClean="0"/>
              <a:t>Dos </a:t>
            </a:r>
            <a:r>
              <a:rPr lang="es-CL" b="1" dirty="0" smtClean="0">
                <a:solidFill>
                  <a:srgbClr val="0070C0"/>
                </a:solidFill>
              </a:rPr>
              <a:t>diacríticos</a:t>
            </a:r>
            <a:r>
              <a:rPr lang="es-CL" b="1" dirty="0" smtClean="0"/>
              <a:t> adicionales</a:t>
            </a:r>
          </a:p>
          <a:p>
            <a:pPr algn="ctr">
              <a:buNone/>
            </a:pPr>
            <a:endParaRPr lang="es-CL" dirty="0" smtClean="0"/>
          </a:p>
          <a:p>
            <a:r>
              <a:rPr lang="es-CL" dirty="0" smtClean="0"/>
              <a:t>[  ̌ ] para las </a:t>
            </a:r>
            <a:r>
              <a:rPr lang="es-CL" b="1" dirty="0" smtClean="0"/>
              <a:t>fricativas fortis</a:t>
            </a:r>
            <a:r>
              <a:rPr lang="es-CL" dirty="0" smtClean="0"/>
              <a:t> [ɹ̌ </a:t>
            </a:r>
            <a:r>
              <a:rPr lang="es-CL" dirty="0" smtClean="0">
                <a:latin typeface="Charis SIL" pitchFamily="2" charset="0"/>
                <a:ea typeface="Charis SIL" pitchFamily="2" charset="0"/>
                <a:cs typeface="Charis SIL" pitchFamily="2" charset="0"/>
              </a:rPr>
              <a:t>ɹ̥̌</a:t>
            </a:r>
            <a:r>
              <a:rPr lang="es-CL" dirty="0" smtClean="0"/>
              <a:t>] y el componente fricativo de algunas </a:t>
            </a:r>
            <a:r>
              <a:rPr lang="es-CL" b="1" dirty="0" smtClean="0"/>
              <a:t>africadas neutras y fricativizantes</a:t>
            </a:r>
            <a:r>
              <a:rPr lang="es-CL" dirty="0" smtClean="0"/>
              <a:t>.</a:t>
            </a:r>
          </a:p>
          <a:p>
            <a:pPr lvl="1"/>
            <a:r>
              <a:rPr lang="es-CL" dirty="0" smtClean="0"/>
              <a:t>Tomado de la tradición hispánica.</a:t>
            </a:r>
          </a:p>
          <a:p>
            <a:pPr lvl="1"/>
            <a:r>
              <a:rPr lang="es-CL" dirty="0" smtClean="0"/>
              <a:t>Necesario porque hay más de un grado de fricación rótica en el castellano de Chile, pero el AFI sólo permite representar uno de ellos, con [ɹ̝].</a:t>
            </a:r>
          </a:p>
          <a:p>
            <a:r>
              <a:rPr lang="es-CL" dirty="0" smtClean="0"/>
              <a:t>[ </a:t>
            </a:r>
            <a:r>
              <a:rPr lang="es-CL" sz="3800" dirty="0" smtClean="0"/>
              <a:t> ͎</a:t>
            </a:r>
            <a:r>
              <a:rPr lang="es-CL" dirty="0" smtClean="0"/>
              <a:t>] para la </a:t>
            </a:r>
            <a:r>
              <a:rPr lang="es-CL" b="1" dirty="0" smtClean="0"/>
              <a:t>fricativa silbada </a:t>
            </a:r>
            <a:r>
              <a:rPr lang="es-CL" dirty="0" smtClean="0"/>
              <a:t>[s͎].</a:t>
            </a:r>
          </a:p>
          <a:p>
            <a:pPr lvl="1"/>
            <a:r>
              <a:rPr lang="es-CL" dirty="0" smtClean="0"/>
              <a:t>Tomado del </a:t>
            </a:r>
            <a:r>
              <a:rPr lang="es-CL" dirty="0" err="1" smtClean="0"/>
              <a:t>ExtIPA</a:t>
            </a:r>
            <a:r>
              <a:rPr lang="es-CL" dirty="0" smtClean="0"/>
              <a:t> (AFI para trastornos del habla).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Solución 3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Clr>
                <a:schemeClr val="tx1"/>
              </a:buClr>
            </a:pPr>
            <a:r>
              <a:rPr lang="es-CL" b="1" dirty="0" smtClean="0"/>
              <a:t>Programa de investigación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mtClean="0"/>
              <a:t>Programa de investigación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L" b="1" dirty="0" smtClean="0"/>
              <a:t>No es gratuito que el inventario se llame </a:t>
            </a:r>
            <a:r>
              <a:rPr lang="es-CL" b="1" i="1" dirty="0" smtClean="0"/>
              <a:t>provisorio</a:t>
            </a:r>
            <a:endParaRPr lang="es-CL" b="1" dirty="0" smtClean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La segunda versión del inventario y del AFI-CL ya está en preparación, a raíz de un estudio palatográfico de los alófonos de /t̠͡ʃ/ (Sadowsky &amp; Vergara 2011).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 smtClean="0"/>
          </a:p>
          <a:p>
            <a:endParaRPr lang="es-C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Problema 1: Falta de inventario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5638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CL" b="1" dirty="0" smtClean="0"/>
              <a:t>Consecuencias para la fonética</a:t>
            </a:r>
          </a:p>
          <a:p>
            <a:endParaRPr lang="es-CL" dirty="0" smtClean="0"/>
          </a:p>
          <a:p>
            <a:r>
              <a:rPr lang="es-CL" dirty="0" smtClean="0"/>
              <a:t>No sabemos bien </a:t>
            </a:r>
            <a:r>
              <a:rPr lang="es-CL" b="1" dirty="0" smtClean="0">
                <a:solidFill>
                  <a:srgbClr val="0070C0"/>
                </a:solidFill>
              </a:rPr>
              <a:t>qué es lo que sabemos</a:t>
            </a:r>
            <a:r>
              <a:rPr lang="es-CL" dirty="0" smtClean="0"/>
              <a:t>.</a:t>
            </a:r>
          </a:p>
          <a:p>
            <a:r>
              <a:rPr lang="es-CL" dirty="0" smtClean="0"/>
              <a:t>No podemos conceptualizar bien las </a:t>
            </a:r>
            <a:r>
              <a:rPr lang="es-CL" b="1" dirty="0" smtClean="0">
                <a:solidFill>
                  <a:srgbClr val="0070C0"/>
                </a:solidFill>
              </a:rPr>
              <a:t>lagunas</a:t>
            </a:r>
            <a:r>
              <a:rPr lang="es-CL" dirty="0" smtClean="0"/>
              <a:t> en nuestro conocimiento.</a:t>
            </a:r>
          </a:p>
          <a:p>
            <a:r>
              <a:rPr lang="es-CL" dirty="0" smtClean="0"/>
              <a:t>Nos cuesta </a:t>
            </a:r>
            <a:r>
              <a:rPr lang="es-CL" b="1" dirty="0" smtClean="0">
                <a:solidFill>
                  <a:srgbClr val="0070C0"/>
                </a:solidFill>
              </a:rPr>
              <a:t>divisar patrones </a:t>
            </a:r>
            <a:r>
              <a:rPr lang="es-CL" dirty="0" smtClean="0"/>
              <a:t>en el sistema.</a:t>
            </a:r>
          </a:p>
          <a:p>
            <a:r>
              <a:rPr lang="es-CL" dirty="0" smtClean="0"/>
              <a:t>No siempre está claro </a:t>
            </a:r>
            <a:r>
              <a:rPr lang="es-CL" b="1" dirty="0" smtClean="0">
                <a:solidFill>
                  <a:srgbClr val="0070C0"/>
                </a:solidFill>
              </a:rPr>
              <a:t>por dónde encaminar la investigación</a:t>
            </a:r>
            <a:r>
              <a:rPr lang="es-CL" dirty="0" smtClean="0"/>
              <a:t> más provechosamente.</a:t>
            </a:r>
          </a:p>
          <a:p>
            <a:r>
              <a:rPr lang="es-CL" dirty="0" smtClean="0"/>
              <a:t>Induce a sacar </a:t>
            </a:r>
            <a:r>
              <a:rPr lang="es-CL" b="1" dirty="0" smtClean="0">
                <a:solidFill>
                  <a:srgbClr val="0070C0"/>
                </a:solidFill>
              </a:rPr>
              <a:t>conclusiones erróneas </a:t>
            </a:r>
            <a:r>
              <a:rPr lang="es-CL" dirty="0" smtClean="0"/>
              <a:t>(e.g. que todo fenómeno que no salga en Oroz constituiría un cambio en curso… pero puede que Oroz se haya equivocado, o que un eventual cambio se haya completado hace muchas décadas).</a:t>
            </a:r>
          </a:p>
          <a:p>
            <a:pPr lvl="1"/>
            <a:endParaRPr lang="es-CL" dirty="0" smtClean="0"/>
          </a:p>
          <a:p>
            <a:pPr lvl="1"/>
            <a:endParaRPr lang="es-C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Programa de investigación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dirty="0" smtClean="0"/>
              <a:t>Es nuestra esperanza que el inventario y el </a:t>
            </a:r>
            <a:br>
              <a:rPr lang="es-CL" dirty="0" smtClean="0"/>
            </a:br>
            <a:r>
              <a:rPr lang="es-CL" dirty="0" smtClean="0"/>
              <a:t>AFI-CL sean el punto de partida de un programa de investigación sobre la fonética segmental del castellano de Chile.</a:t>
            </a:r>
          </a:p>
          <a:p>
            <a:r>
              <a:rPr lang="es-CL" dirty="0" smtClean="0"/>
              <a:t>Confirmar o precisar mejor los rasgos articulatorios y acústicos de los fonos del inventario.</a:t>
            </a:r>
          </a:p>
          <a:p>
            <a:r>
              <a:rPr lang="es-CL" dirty="0" smtClean="0"/>
              <a:t>Eliminar fonos que no se puedan constatar. </a:t>
            </a:r>
          </a:p>
          <a:p>
            <a:r>
              <a:rPr lang="es-CL" dirty="0" smtClean="0"/>
              <a:t>Determinar la distribución social, estilística y geográfica de cada fono.</a:t>
            </a:r>
          </a:p>
          <a:p>
            <a:r>
              <a:rPr lang="es-CL" dirty="0" smtClean="0"/>
              <a:t>Determinar el comportamiento fonológico de los fonos.</a:t>
            </a:r>
          </a:p>
          <a:p>
            <a:r>
              <a:rPr lang="es-CL" dirty="0" smtClean="0"/>
              <a:t>Descubrir fonos no contemplado aquí.</a:t>
            </a:r>
          </a:p>
          <a:p>
            <a:pPr lvl="1"/>
            <a:endParaRPr lang="es-C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Programa de investigación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L" b="1" dirty="0" smtClean="0"/>
              <a:t>Invitación / Llamado</a:t>
            </a:r>
          </a:p>
          <a:p>
            <a:endParaRPr lang="es-CL" dirty="0" smtClean="0"/>
          </a:p>
          <a:p>
            <a:pPr algn="ctr">
              <a:buNone/>
            </a:pPr>
            <a:r>
              <a:rPr lang="es-CL" sz="2800" b="1" dirty="0" smtClean="0"/>
              <a:t>Por todo lo anterior, los invitamos a sumarse a esta difícil pero necesaria tarea.</a:t>
            </a:r>
          </a:p>
          <a:p>
            <a:pPr algn="ctr">
              <a:buNone/>
            </a:pPr>
            <a:endParaRPr lang="es-CL" sz="2800" b="1" dirty="0" smtClean="0"/>
          </a:p>
          <a:p>
            <a:r>
              <a:rPr lang="es-CL" b="1" dirty="0" smtClean="0"/>
              <a:t>Investigando el inventario</a:t>
            </a:r>
          </a:p>
          <a:p>
            <a:r>
              <a:rPr lang="es-CL" b="1" dirty="0" smtClean="0"/>
              <a:t>Discutiéndolo a través de publicaciones y encuentros</a:t>
            </a:r>
          </a:p>
          <a:p>
            <a:r>
              <a:rPr lang="es-CL" b="1" dirty="0" smtClean="0"/>
              <a:t>Haciendo propuestas</a:t>
            </a:r>
          </a:p>
          <a:p>
            <a:r>
              <a:rPr lang="es-CL" b="1" dirty="0" smtClean="0"/>
              <a:t>Coordinando esfuerzos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52500"/>
            <a:ext cx="8229600" cy="1362075"/>
          </a:xfrm>
        </p:spPr>
        <p:txBody>
          <a:bodyPr>
            <a:noAutofit/>
          </a:bodyPr>
          <a:lstStyle/>
          <a:p>
            <a:pPr algn="ctr"/>
            <a:r>
              <a:rPr lang="es-CL" sz="3200" dirty="0" smtClean="0"/>
              <a:t>El inventario fonético del español de Chile y su representación mediante el AFI-CL</a:t>
            </a:r>
            <a:endParaRPr lang="es-CL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081462"/>
          </a:xfrm>
        </p:spPr>
        <p:txBody>
          <a:bodyPr>
            <a:normAutofit lnSpcReduction="10000"/>
          </a:bodyPr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Scott Sadowsky</a:t>
            </a:r>
          </a:p>
          <a:p>
            <a:pPr algn="ctr"/>
            <a:r>
              <a:rPr lang="es-CL" sz="1800" dirty="0" smtClean="0">
                <a:solidFill>
                  <a:schemeClr val="tx1"/>
                </a:solidFill>
              </a:rPr>
              <a:t>Universidad de La Frontera</a:t>
            </a:r>
          </a:p>
          <a:p>
            <a:pPr algn="ctr"/>
            <a:endParaRPr lang="es-CL" sz="1800" dirty="0" smtClean="0">
              <a:solidFill>
                <a:schemeClr val="tx1"/>
              </a:solidFill>
            </a:endParaRPr>
          </a:p>
          <a:p>
            <a:pPr algn="ctr"/>
            <a:r>
              <a:rPr lang="es-CL" dirty="0" smtClean="0">
                <a:solidFill>
                  <a:schemeClr val="tx1"/>
                </a:solidFill>
              </a:rPr>
              <a:t>Gastón Salamanca</a:t>
            </a:r>
          </a:p>
          <a:p>
            <a:pPr algn="ctr"/>
            <a:r>
              <a:rPr lang="es-CL" sz="1800" dirty="0" smtClean="0">
                <a:solidFill>
                  <a:schemeClr val="tx1"/>
                </a:solidFill>
              </a:rPr>
              <a:t>Universidad de Concepción</a:t>
            </a:r>
          </a:p>
          <a:p>
            <a:pPr algn="ctr"/>
            <a:endParaRPr lang="es-CL" sz="1800" dirty="0" smtClean="0">
              <a:solidFill>
                <a:schemeClr val="tx1"/>
              </a:solidFill>
            </a:endParaRPr>
          </a:p>
          <a:p>
            <a:pPr algn="ctr"/>
            <a:r>
              <a:rPr lang="es-CL" sz="20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ssadowsky</a:t>
            </a:r>
            <a:r>
              <a:rPr lang="es-CL" sz="2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CL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ARROBA</a:t>
            </a:r>
            <a:r>
              <a:rPr lang="es-CL" sz="2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CL" sz="20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gmail</a:t>
            </a:r>
            <a:r>
              <a:rPr lang="es-CL" sz="2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CL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PUNTO</a:t>
            </a:r>
            <a:r>
              <a:rPr lang="es-CL" sz="2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s-CL" sz="2000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com</a:t>
            </a:r>
            <a:endParaRPr lang="es-CL" sz="20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ssadowsky.hostei.com/afi-cl.html</a:t>
            </a:r>
          </a:p>
          <a:p>
            <a:pPr algn="ctr"/>
            <a:endParaRPr lang="es-CL" sz="2000" dirty="0" smtClean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+mj-lt"/>
                <a:cs typeface="Consolas" pitchFamily="49" charset="0"/>
              </a:rPr>
              <a:t>El artículo correspondiente a esta ponencia se publicará en </a:t>
            </a:r>
            <a:r>
              <a:rPr lang="es-CL" sz="2000" i="1" dirty="0" smtClean="0">
                <a:solidFill>
                  <a:schemeClr val="tx1"/>
                </a:solidFill>
                <a:latin typeface="+mj-lt"/>
                <a:cs typeface="Consolas" pitchFamily="49" charset="0"/>
              </a:rPr>
              <a:t>Onomázein</a:t>
            </a:r>
            <a:r>
              <a:rPr lang="es-CL" sz="2000" dirty="0" smtClean="0">
                <a:solidFill>
                  <a:schemeClr val="tx1"/>
                </a:solidFill>
                <a:latin typeface="+mj-lt"/>
                <a:cs typeface="Consolas" pitchFamily="49" charset="0"/>
              </a:rPr>
              <a:t> 24 (diciembre 2011)</a:t>
            </a:r>
          </a:p>
        </p:txBody>
      </p:sp>
      <p:pic>
        <p:nvPicPr>
          <p:cNvPr id="4" name="Picture 3" descr="udec-b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400" y="228601"/>
            <a:ext cx="685800" cy="856184"/>
          </a:xfrm>
          <a:prstGeom prst="rect">
            <a:avLst/>
          </a:prstGeom>
        </p:spPr>
      </p:pic>
      <p:pic>
        <p:nvPicPr>
          <p:cNvPr id="5" name="Picture 4" descr="UFRO-Logo-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1" y="213662"/>
            <a:ext cx="990599" cy="85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Referencias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4081462"/>
          </a:xfrm>
        </p:spPr>
        <p:txBody>
          <a:bodyPr>
            <a:normAutofit/>
          </a:bodyPr>
          <a:lstStyle/>
          <a:p>
            <a:pPr marL="233363" indent="-233363"/>
            <a:r>
              <a:rPr lang="es-ES" sz="1400" dirty="0" err="1" smtClean="0"/>
              <a:t>Borland</a:t>
            </a:r>
            <a:r>
              <a:rPr lang="es-ES" sz="1400" dirty="0" smtClean="0"/>
              <a:t> </a:t>
            </a:r>
            <a:r>
              <a:rPr lang="es-ES" sz="1400" dirty="0" err="1" smtClean="0"/>
              <a:t>Delorme</a:t>
            </a:r>
            <a:r>
              <a:rPr lang="es-ES" sz="1400" dirty="0" smtClean="0"/>
              <a:t>, Karen. 2004. La variación y distribución alofónica en el habla culta de Santiago de Chile. </a:t>
            </a:r>
            <a:r>
              <a:rPr lang="es-ES" sz="1400" i="1" dirty="0" smtClean="0"/>
              <a:t>Onomázein</a:t>
            </a:r>
            <a:r>
              <a:rPr lang="es-ES" sz="1400" dirty="0" smtClean="0"/>
              <a:t> 10. 103-115.</a:t>
            </a:r>
            <a:endParaRPr lang="en-US" sz="1400" dirty="0" smtClean="0"/>
          </a:p>
          <a:p>
            <a:pPr marL="233363" indent="-233363"/>
            <a:r>
              <a:rPr lang="es-ES" sz="1400" dirty="0" smtClean="0"/>
              <a:t>Cepeda, Gladys. 1991. </a:t>
            </a:r>
            <a:r>
              <a:rPr lang="es-ES" sz="1400" i="1" dirty="0" smtClean="0"/>
              <a:t>Las consonantes de Valdivia</a:t>
            </a:r>
            <a:r>
              <a:rPr lang="es-ES" sz="1400" dirty="0" smtClean="0"/>
              <a:t>. Valdivia (Chile): Universidad Austral de Chile / </a:t>
            </a:r>
            <a:r>
              <a:rPr lang="es-ES" sz="1400" dirty="0" err="1" smtClean="0"/>
              <a:t>CONICYT</a:t>
            </a:r>
            <a:r>
              <a:rPr lang="es-ES" sz="1400" dirty="0" smtClean="0"/>
              <a:t>.</a:t>
            </a:r>
          </a:p>
          <a:p>
            <a:pPr marL="233363" indent="-233363"/>
            <a:r>
              <a:rPr lang="es-ES" sz="1400" dirty="0" smtClean="0"/>
              <a:t>Quilis, Antonio. 2003. </a:t>
            </a:r>
            <a:r>
              <a:rPr lang="es-ES" sz="1400" i="1" dirty="0" smtClean="0"/>
              <a:t>Curso de fonética y fonología españolas</a:t>
            </a:r>
            <a:r>
              <a:rPr lang="es-ES" sz="1400" dirty="0" smtClean="0"/>
              <a:t>, 18ª reimpresión. Madrid: CSIC.</a:t>
            </a:r>
            <a:endParaRPr lang="en-US" sz="1400" dirty="0" smtClean="0"/>
          </a:p>
          <a:p>
            <a:pPr marL="233363" indent="-233363"/>
            <a:r>
              <a:rPr lang="es-ES" sz="1400" dirty="0" smtClean="0"/>
              <a:t>Sadowsky, Scott. 2009. El alófono labiodental sonoro [v] del fonema /b/ en el castellano de Concepción, Chile. Ponencia presentada en el </a:t>
            </a:r>
            <a:r>
              <a:rPr lang="es-ES" sz="1400" i="1" dirty="0" smtClean="0"/>
              <a:t>XVIII Congreso de la Sociedad Chilena de Lingüística</a:t>
            </a:r>
            <a:r>
              <a:rPr lang="es-ES" sz="1400" dirty="0" smtClean="0"/>
              <a:t> (SOCHIL), Universidad de Chile, Santiago (Chile). </a:t>
            </a:r>
            <a:endParaRPr lang="en-US" sz="1400" dirty="0" smtClean="0"/>
          </a:p>
          <a:p>
            <a:pPr marL="233363" indent="-233363"/>
            <a:r>
              <a:rPr lang="es-ES" sz="1400" dirty="0" smtClean="0"/>
              <a:t>Sadowsky, Scott. 2010. El alófono labiodental sonoro [v] del fonema /b/ en el castellano de Concepción (Chile): una investigación exploratoria. </a:t>
            </a:r>
            <a:r>
              <a:rPr lang="es-ES" sz="1400" i="1" dirty="0" smtClean="0"/>
              <a:t>Estudios de Fonética Experimental </a:t>
            </a:r>
            <a:r>
              <a:rPr lang="es-ES" sz="1400" dirty="0" smtClean="0"/>
              <a:t>(Barcelona) XIX. 231-261.</a:t>
            </a:r>
          </a:p>
          <a:p>
            <a:pPr marL="233363" indent="-233363"/>
            <a:r>
              <a:rPr lang="es-ES" sz="1400" dirty="0" smtClean="0"/>
              <a:t>Sadowsky, Scott y Viviana Vergara. 2011. Evidencia palatográfica sobre los puntos de articulación de los alófonos de /t̠͡ʃ/ en el castellano chileno. Ponencia presentada en el XIX Congreso Internacional de la Sociedad Chilena de Lingüística, Playa Ancha, noviembre 2011.</a:t>
            </a:r>
            <a:endParaRPr lang="en-US" sz="1400" dirty="0" smtClean="0"/>
          </a:p>
          <a:p>
            <a:pPr marL="233363" indent="-233363"/>
            <a:r>
              <a:rPr lang="es-ES" sz="1400" dirty="0" smtClean="0"/>
              <a:t>Vergara, Viviana. 2011. </a:t>
            </a:r>
            <a:r>
              <a:rPr lang="es-ES" sz="1400" i="1" dirty="0" smtClean="0"/>
              <a:t>Incidencia de la alfabetización en la producción de alófonos de /b/</a:t>
            </a:r>
            <a:r>
              <a:rPr lang="es-ES" sz="1400" dirty="0" smtClean="0"/>
              <a:t>. Concepción (Chile): Universidad de Concepción tesis de magíster.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Problema 1: Falta de inventario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563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CL" b="1" dirty="0" smtClean="0"/>
              <a:t>Otras consecuencias</a:t>
            </a:r>
          </a:p>
          <a:p>
            <a:pPr algn="ctr">
              <a:buNone/>
            </a:pPr>
            <a:endParaRPr lang="es-CL" b="1" dirty="0" smtClean="0"/>
          </a:p>
          <a:p>
            <a:r>
              <a:rPr lang="es-CL" dirty="0" smtClean="0"/>
              <a:t>Dificulta la </a:t>
            </a:r>
            <a:r>
              <a:rPr lang="es-CL" dirty="0" smtClean="0">
                <a:solidFill>
                  <a:srgbClr val="0070C0"/>
                </a:solidFill>
              </a:rPr>
              <a:t>investigación sociolingüística y  dialectológica</a:t>
            </a:r>
            <a:r>
              <a:rPr lang="es-CL" dirty="0" smtClean="0"/>
              <a:t>.</a:t>
            </a:r>
          </a:p>
          <a:p>
            <a:endParaRPr lang="es-CL" dirty="0" smtClean="0"/>
          </a:p>
          <a:p>
            <a:r>
              <a:rPr lang="es-CL" dirty="0" smtClean="0"/>
              <a:t>Estorba la </a:t>
            </a:r>
            <a:r>
              <a:rPr lang="es-CL" dirty="0" smtClean="0">
                <a:solidFill>
                  <a:srgbClr val="0070C0"/>
                </a:solidFill>
              </a:rPr>
              <a:t>investigación diacrónica</a:t>
            </a:r>
            <a:r>
              <a:rPr lang="es-CL" dirty="0" smtClean="0"/>
              <a:t> actual y futura. </a:t>
            </a:r>
          </a:p>
          <a:p>
            <a:endParaRPr lang="es-CL" dirty="0" smtClean="0"/>
          </a:p>
          <a:p>
            <a:r>
              <a:rPr lang="es-CL" dirty="0" smtClean="0"/>
              <a:t>Fonoaudiología: los fenómenos no constatados, mal analizados o ambiguamente descritos </a:t>
            </a:r>
            <a:r>
              <a:rPr lang="es-CL" dirty="0" smtClean="0">
                <a:solidFill>
                  <a:srgbClr val="0070C0"/>
                </a:solidFill>
              </a:rPr>
              <a:t>pueden interpretarse incorrectamente como </a:t>
            </a:r>
            <a:r>
              <a:rPr lang="es-CL" dirty="0" err="1" smtClean="0">
                <a:solidFill>
                  <a:srgbClr val="0070C0"/>
                </a:solidFill>
              </a:rPr>
              <a:t>TELs</a:t>
            </a:r>
            <a:r>
              <a:rPr lang="es-CL" dirty="0" err="1" smtClean="0"/>
              <a:t>.</a:t>
            </a:r>
            <a:endParaRPr lang="es-CL" dirty="0" smtClean="0"/>
          </a:p>
          <a:p>
            <a:pPr lvl="1"/>
            <a:endParaRPr lang="es-CL" dirty="0" smtClean="0"/>
          </a:p>
          <a:p>
            <a:pPr lvl="1"/>
            <a:endParaRPr lang="es-CL" dirty="0" smtClean="0"/>
          </a:p>
          <a:p>
            <a:pPr lvl="1"/>
            <a:endParaRPr lang="es-CL" dirty="0" smtClean="0"/>
          </a:p>
          <a:p>
            <a:pPr lvl="1"/>
            <a:endParaRPr lang="es-CL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Problema 2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b="1" dirty="0" smtClean="0"/>
              <a:t>No existe un sistema de representación fonética estandarizado para el castellano de Chile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Problema 2: Representación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5486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CL" b="1" dirty="0" smtClean="0"/>
              <a:t>¿Cómo trabajamos actualmente?</a:t>
            </a:r>
          </a:p>
          <a:p>
            <a:pPr algn="ctr">
              <a:buNone/>
            </a:pPr>
            <a:endParaRPr lang="es-CL" b="1" dirty="0" smtClean="0"/>
          </a:p>
          <a:p>
            <a:r>
              <a:rPr lang="es-CL" dirty="0" smtClean="0"/>
              <a:t>Cada fonetista desarrolla sus </a:t>
            </a:r>
            <a:r>
              <a:rPr lang="es-CL" dirty="0" smtClean="0">
                <a:solidFill>
                  <a:srgbClr val="0070C0"/>
                </a:solidFill>
              </a:rPr>
              <a:t>propias convenciones</a:t>
            </a:r>
            <a:r>
              <a:rPr lang="es-CL" dirty="0" smtClean="0"/>
              <a:t> (símbolos, diacríticos, términos).</a:t>
            </a:r>
          </a:p>
          <a:p>
            <a:r>
              <a:rPr lang="es-CL" dirty="0" smtClean="0"/>
              <a:t>Cada no fonetista </a:t>
            </a:r>
            <a:r>
              <a:rPr lang="es-CL" dirty="0" smtClean="0">
                <a:solidFill>
                  <a:srgbClr val="0070C0"/>
                </a:solidFill>
              </a:rPr>
              <a:t>se las arregla como puede</a:t>
            </a:r>
            <a:r>
              <a:rPr lang="es-CL" dirty="0" smtClean="0"/>
              <a:t>.</a:t>
            </a:r>
          </a:p>
          <a:p>
            <a:r>
              <a:rPr lang="es-CL" dirty="0" smtClean="0"/>
              <a:t>Se emplean </a:t>
            </a:r>
            <a:r>
              <a:rPr lang="es-CL" dirty="0" smtClean="0">
                <a:solidFill>
                  <a:srgbClr val="0070C0"/>
                </a:solidFill>
              </a:rPr>
              <a:t>sistemas de transcripción abandonados </a:t>
            </a:r>
            <a:r>
              <a:rPr lang="es-CL" dirty="0" smtClean="0"/>
              <a:t>por gran parte de la comunidad lingüística (americanista).</a:t>
            </a:r>
          </a:p>
          <a:p>
            <a:r>
              <a:rPr lang="es-CL" dirty="0" smtClean="0"/>
              <a:t>Se emplean </a:t>
            </a:r>
            <a:r>
              <a:rPr lang="es-CL" dirty="0" smtClean="0">
                <a:solidFill>
                  <a:srgbClr val="0070C0"/>
                </a:solidFill>
              </a:rPr>
              <a:t>sistemas de transcripción localistas </a:t>
            </a:r>
            <a:r>
              <a:rPr lang="es-CL" i="1" dirty="0" smtClean="0">
                <a:solidFill>
                  <a:srgbClr val="0070C0"/>
                </a:solidFill>
              </a:rPr>
              <a:t>y</a:t>
            </a:r>
            <a:r>
              <a:rPr lang="es-CL" dirty="0" smtClean="0">
                <a:solidFill>
                  <a:srgbClr val="0070C0"/>
                </a:solidFill>
              </a:rPr>
              <a:t> abandonados</a:t>
            </a:r>
            <a:r>
              <a:rPr lang="es-CL" dirty="0" smtClean="0"/>
              <a:t> (RFE).</a:t>
            </a:r>
          </a:p>
          <a:p>
            <a:r>
              <a:rPr lang="es-CL" dirty="0" smtClean="0"/>
              <a:t>Se crean </a:t>
            </a:r>
            <a:r>
              <a:rPr lang="es-CL" dirty="0" smtClean="0">
                <a:solidFill>
                  <a:srgbClr val="0070C0"/>
                </a:solidFill>
              </a:rPr>
              <a:t>mezcolanzas </a:t>
            </a:r>
            <a:r>
              <a:rPr lang="es-CL" dirty="0" smtClean="0"/>
              <a:t>del AFI (IPA), RFE, el sistema americanista y convenciones de procedencia desconocida.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Problema 2: Representación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5638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CL" b="1" dirty="0" smtClean="0">
                <a:latin typeface="+mj-lt"/>
              </a:rPr>
              <a:t>Ejemplos</a:t>
            </a:r>
          </a:p>
          <a:p>
            <a:r>
              <a:rPr lang="es-CL" dirty="0" smtClean="0">
                <a:latin typeface="+mj-lt"/>
              </a:rPr>
              <a:t>El </a:t>
            </a:r>
            <a:r>
              <a:rPr lang="es-CL" b="1" dirty="0" smtClean="0">
                <a:latin typeface="+mj-lt"/>
              </a:rPr>
              <a:t>punto de articulación </a:t>
            </a:r>
            <a:r>
              <a:rPr lang="es-CL" dirty="0" smtClean="0">
                <a:latin typeface="+mj-lt"/>
              </a:rPr>
              <a:t>de [t̠͡ʃ] suele describirse como “palatal” en la tradición hispánica. No lo es.</a:t>
            </a:r>
          </a:p>
          <a:p>
            <a:r>
              <a:rPr lang="es-CL" dirty="0" smtClean="0">
                <a:latin typeface="+mj-lt"/>
              </a:rPr>
              <a:t>El </a:t>
            </a:r>
            <a:r>
              <a:rPr lang="es-CL" b="1" dirty="0" smtClean="0">
                <a:latin typeface="+mj-lt"/>
              </a:rPr>
              <a:t>fonema /t̠͡ʃ/ </a:t>
            </a:r>
            <a:r>
              <a:rPr lang="es-CL" dirty="0" smtClean="0">
                <a:latin typeface="+mj-lt"/>
              </a:rPr>
              <a:t>se ha representado como:</a:t>
            </a:r>
            <a:br>
              <a:rPr lang="es-CL" dirty="0" smtClean="0">
                <a:latin typeface="+mj-lt"/>
              </a:rPr>
            </a:br>
            <a:r>
              <a:rPr lang="es-CL" dirty="0" smtClean="0">
                <a:latin typeface="+mj-lt"/>
              </a:rPr>
              <a:t>/ch/  /</a:t>
            </a:r>
            <a:r>
              <a:rPr lang="es-CL" dirty="0" err="1" smtClean="0">
                <a:latin typeface="+mj-lt"/>
              </a:rPr>
              <a:t>c͡h</a:t>
            </a:r>
            <a:r>
              <a:rPr lang="es-CL" dirty="0" smtClean="0">
                <a:latin typeface="+mj-lt"/>
              </a:rPr>
              <a:t>/  /</a:t>
            </a:r>
            <a:r>
              <a:rPr lang="es-CL" dirty="0" err="1" smtClean="0">
                <a:latin typeface="+mj-lt"/>
              </a:rPr>
              <a:t>tsh</a:t>
            </a:r>
            <a:r>
              <a:rPr lang="es-CL" dirty="0" smtClean="0">
                <a:latin typeface="+mj-lt"/>
              </a:rPr>
              <a:t>/  /c/  </a:t>
            </a:r>
            <a:r>
              <a:rPr lang="es-CL" dirty="0" smtClean="0"/>
              <a:t>/c̆/  </a:t>
            </a:r>
            <a:r>
              <a:rPr lang="es-CL" dirty="0" smtClean="0">
                <a:latin typeface="+mj-lt"/>
              </a:rPr>
              <a:t>/č/  /</a:t>
            </a:r>
            <a:r>
              <a:rPr lang="es-CL" dirty="0" err="1" smtClean="0">
                <a:latin typeface="+mj-lt"/>
              </a:rPr>
              <a:t>tč</a:t>
            </a:r>
            <a:r>
              <a:rPr lang="es-CL" dirty="0" smtClean="0">
                <a:latin typeface="+mj-lt"/>
              </a:rPr>
              <a:t>/  /ĉ/  /ć/ /</a:t>
            </a:r>
            <a:r>
              <a:rPr lang="es-CL" dirty="0" err="1" smtClean="0">
                <a:latin typeface="+mj-lt"/>
              </a:rPr>
              <a:t>tʃ</a:t>
            </a:r>
            <a:r>
              <a:rPr lang="es-CL" dirty="0" smtClean="0">
                <a:latin typeface="+mj-lt"/>
              </a:rPr>
              <a:t>/</a:t>
            </a:r>
          </a:p>
          <a:p>
            <a:r>
              <a:rPr lang="es-CL" dirty="0" smtClean="0">
                <a:latin typeface="+mj-lt"/>
              </a:rPr>
              <a:t>El </a:t>
            </a:r>
            <a:r>
              <a:rPr lang="es-CL" b="1" dirty="0" smtClean="0">
                <a:latin typeface="+mj-lt"/>
              </a:rPr>
              <a:t>alófono palatal de /k/ </a:t>
            </a:r>
            <a:r>
              <a:rPr lang="es-CL" dirty="0" smtClean="0">
                <a:latin typeface="+mj-lt"/>
              </a:rPr>
              <a:t>se ha representado como: [c]  [k̟]  [k+]  [</a:t>
            </a:r>
            <a:r>
              <a:rPr lang="es-CL" dirty="0" err="1" smtClean="0">
                <a:latin typeface="+mj-lt"/>
              </a:rPr>
              <a:t>kʲ</a:t>
            </a:r>
            <a:r>
              <a:rPr lang="es-CL" dirty="0" smtClean="0">
                <a:latin typeface="+mj-lt"/>
              </a:rPr>
              <a:t>]  [ḱ]  [k̘]  [k&lt;] </a:t>
            </a:r>
            <a:r>
              <a:rPr lang="es-CL" sz="2200" dirty="0" smtClean="0"/>
              <a:t>[k</a:t>
            </a:r>
            <a:r>
              <a:rPr lang="es-CL" sz="2200" baseline="30000" dirty="0" smtClean="0"/>
              <a:t>&lt;</a:t>
            </a:r>
            <a:r>
              <a:rPr lang="es-CL" sz="2200" dirty="0" smtClean="0"/>
              <a:t>]</a:t>
            </a:r>
            <a:endParaRPr lang="es-CL" dirty="0" smtClean="0">
              <a:latin typeface="+mj-lt"/>
            </a:endParaRPr>
          </a:p>
          <a:p>
            <a:r>
              <a:rPr lang="es-CL" dirty="0" smtClean="0">
                <a:latin typeface="+mj-lt"/>
              </a:rPr>
              <a:t>Un solo punto de articulación recibe diversos nombres:</a:t>
            </a:r>
            <a:br>
              <a:rPr lang="es-CL" dirty="0" smtClean="0">
                <a:latin typeface="+mj-lt"/>
              </a:rPr>
            </a:br>
            <a:r>
              <a:rPr lang="es-CL" dirty="0" smtClean="0">
                <a:latin typeface="+mj-lt"/>
              </a:rPr>
              <a:t>los términos </a:t>
            </a:r>
            <a:r>
              <a:rPr lang="es-CL" b="1" i="1" dirty="0" smtClean="0">
                <a:latin typeface="+mj-lt"/>
              </a:rPr>
              <a:t>palatal</a:t>
            </a:r>
            <a:r>
              <a:rPr lang="es-CL" dirty="0" smtClean="0">
                <a:latin typeface="+mj-lt"/>
              </a:rPr>
              <a:t>, </a:t>
            </a:r>
            <a:r>
              <a:rPr lang="es-CL" b="1" i="1" dirty="0" smtClean="0">
                <a:latin typeface="+mj-lt"/>
              </a:rPr>
              <a:t>prepalatal</a:t>
            </a:r>
            <a:r>
              <a:rPr lang="es-CL" dirty="0" smtClean="0">
                <a:latin typeface="+mj-lt"/>
              </a:rPr>
              <a:t>, </a:t>
            </a:r>
            <a:r>
              <a:rPr lang="es-CL" b="1" i="1" dirty="0" err="1" smtClean="0">
                <a:latin typeface="+mj-lt"/>
              </a:rPr>
              <a:t>mediopalatal</a:t>
            </a:r>
            <a:r>
              <a:rPr lang="es-CL" dirty="0" smtClean="0">
                <a:latin typeface="+mj-lt"/>
              </a:rPr>
              <a:t> y </a:t>
            </a:r>
            <a:r>
              <a:rPr lang="es-CL" b="1" i="1" dirty="0" smtClean="0">
                <a:latin typeface="+mj-lt"/>
              </a:rPr>
              <a:t>postalveolar</a:t>
            </a:r>
            <a:r>
              <a:rPr lang="es-CL" dirty="0" smtClean="0">
                <a:latin typeface="+mj-lt"/>
              </a:rPr>
              <a:t> se han empleado para referirse a un mismo punto de articulación.</a:t>
            </a:r>
          </a:p>
          <a:p>
            <a:r>
              <a:rPr lang="es-CL" dirty="0" smtClean="0">
                <a:latin typeface="+mj-lt"/>
              </a:rPr>
              <a:t>[ž š y </a:t>
            </a:r>
            <a:r>
              <a:rPr lang="es-CL" dirty="0" err="1" smtClean="0">
                <a:latin typeface="+mj-lt"/>
              </a:rPr>
              <a:t>y</a:t>
            </a:r>
            <a:r>
              <a:rPr lang="es-CL" dirty="0" smtClean="0">
                <a:latin typeface="+mj-lt"/>
              </a:rPr>
              <a:t>́ ŷ ǰ </a:t>
            </a:r>
            <a:r>
              <a:rPr lang="el-GR" dirty="0" smtClean="0">
                <a:latin typeface="+mj-lt"/>
              </a:rPr>
              <a:t>δ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ea typeface="Charis SIL Compact"/>
                <a:cs typeface="Charis SIL Compact"/>
              </a:rPr>
              <a:t>γ</a:t>
            </a:r>
            <a:r>
              <a:rPr lang="en-US" dirty="0" smtClean="0">
                <a:ea typeface="Charis SIL Compact"/>
                <a:cs typeface="Charis SIL Compact"/>
              </a:rPr>
              <a:t> </a:t>
            </a:r>
            <a:r>
              <a:rPr lang="el-GR" dirty="0" smtClean="0">
                <a:ea typeface="Charis SIL Compact"/>
                <a:cs typeface="Charis SIL Compact"/>
              </a:rPr>
              <a:t>λ </a:t>
            </a:r>
            <a:r>
              <a:rPr lang="en-US" dirty="0" smtClean="0">
                <a:ea typeface="Charis SIL Compact"/>
                <a:cs typeface="Charis SIL Compact"/>
              </a:rPr>
              <a:t>ǵ </a:t>
            </a:r>
            <a:r>
              <a:rPr lang="en-US" dirty="0" err="1" smtClean="0">
                <a:ea typeface="Charis SIL Compact"/>
                <a:cs typeface="Charis SIL Compact"/>
              </a:rPr>
              <a:t>gʲ</a:t>
            </a:r>
            <a:r>
              <a:rPr lang="en-US" dirty="0" smtClean="0">
                <a:ea typeface="Charis SIL Compact"/>
                <a:cs typeface="Charis SIL Compact"/>
              </a:rPr>
              <a:t> </a:t>
            </a:r>
            <a:r>
              <a:rPr lang="en-US" dirty="0" smtClean="0">
                <a:latin typeface="+mj-lt"/>
              </a:rPr>
              <a:t>x́ </a:t>
            </a:r>
            <a:r>
              <a:rPr lang="en-US" dirty="0" err="1" smtClean="0">
                <a:latin typeface="+mj-lt"/>
              </a:rPr>
              <a:t>xʲ</a:t>
            </a:r>
            <a:r>
              <a:rPr lang="en-US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χ</a:t>
            </a:r>
            <a:r>
              <a:rPr lang="en-US" dirty="0" smtClean="0">
                <a:latin typeface="+mj-lt"/>
              </a:rPr>
              <a:t> c̽ </a:t>
            </a:r>
            <a:r>
              <a:rPr lang="en-US" dirty="0" smtClean="0">
                <a:ea typeface="Charis SIL Compact"/>
                <a:cs typeface="Charis SIL Compact"/>
              </a:rPr>
              <a:t>b</a:t>
            </a:r>
            <a:r>
              <a:rPr lang="en-US" dirty="0" smtClean="0">
                <a:latin typeface="Charis SIL Compact"/>
                <a:ea typeface="Charis SIL Compact"/>
                <a:cs typeface="Charis SIL Compact"/>
              </a:rPr>
              <a:t≯</a:t>
            </a:r>
            <a:r>
              <a:rPr lang="en-US" dirty="0" smtClean="0">
                <a:ea typeface="Charis SIL Compact"/>
                <a:cs typeface="Charis SIL Compact"/>
              </a:rPr>
              <a:t> d</a:t>
            </a:r>
            <a:r>
              <a:rPr lang="en-US" dirty="0" smtClean="0">
                <a:latin typeface="Charis SIL Compact"/>
                <a:ea typeface="Charis SIL Compact"/>
                <a:cs typeface="Charis SIL Compact"/>
              </a:rPr>
              <a:t≯</a:t>
            </a:r>
            <a:r>
              <a:rPr lang="en-US" dirty="0" smtClean="0">
                <a:ea typeface="Charis SIL Compact"/>
                <a:cs typeface="Charis SIL Compact"/>
              </a:rPr>
              <a:t> g</a:t>
            </a:r>
            <a:r>
              <a:rPr lang="en-US" dirty="0" smtClean="0">
                <a:latin typeface="Charis SIL Compact"/>
                <a:ea typeface="Charis SIL Compact"/>
                <a:cs typeface="Charis SIL Compact"/>
              </a:rPr>
              <a:t≯ </a:t>
            </a:r>
            <a:r>
              <a:rPr lang="en-US" strike="sngStrike" dirty="0" smtClean="0">
                <a:latin typeface="Charis SIL Compact"/>
                <a:ea typeface="Charis SIL Compact"/>
                <a:cs typeface="Charis SIL Compact"/>
              </a:rPr>
              <a:t>b</a:t>
            </a:r>
            <a:r>
              <a:rPr lang="en-US" dirty="0" smtClean="0">
                <a:latin typeface="Charis SIL Compact"/>
                <a:ea typeface="Charis SIL Compact"/>
                <a:cs typeface="Charis SIL Compact"/>
              </a:rPr>
              <a:t> </a:t>
            </a:r>
            <a:r>
              <a:rPr lang="en-US" strike="sngStrike" dirty="0" smtClean="0">
                <a:latin typeface="Charis SIL Compact"/>
                <a:ea typeface="Charis SIL Compact"/>
                <a:cs typeface="Charis SIL Compact"/>
              </a:rPr>
              <a:t>d</a:t>
            </a:r>
            <a:r>
              <a:rPr lang="en-US" dirty="0" smtClean="0">
                <a:latin typeface="Charis SIL Compact"/>
                <a:ea typeface="Charis SIL Compact"/>
                <a:cs typeface="Charis SIL Compact"/>
              </a:rPr>
              <a:t> </a:t>
            </a:r>
            <a:r>
              <a:rPr lang="en-US" strike="sngStrike" dirty="0" smtClean="0">
                <a:latin typeface="Charis SIL Compact"/>
                <a:ea typeface="Charis SIL Compact"/>
                <a:cs typeface="Charis SIL Compact"/>
              </a:rPr>
              <a:t>g</a:t>
            </a:r>
            <a:r>
              <a:rPr lang="en-US" dirty="0" smtClean="0">
                <a:latin typeface="Charis SIL Compact"/>
                <a:ea typeface="Charis SIL Compact"/>
                <a:cs typeface="Charis SIL Compact"/>
              </a:rPr>
              <a:t>]</a:t>
            </a:r>
            <a:r>
              <a:rPr lang="es-CL" dirty="0" smtClean="0">
                <a:latin typeface="+mj-lt"/>
              </a:rPr>
              <a:t> ¡Etc.!</a:t>
            </a:r>
          </a:p>
          <a:p>
            <a:pPr lvl="1"/>
            <a:endParaRPr lang="es-CL" dirty="0" smtClean="0">
              <a:latin typeface="+mj-lt"/>
            </a:endParaRPr>
          </a:p>
          <a:p>
            <a:pPr lvl="1"/>
            <a:endParaRPr lang="es-CL" dirty="0" smtClean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Problema 2: Representación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66800"/>
            <a:ext cx="77724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b="1" dirty="0" smtClean="0"/>
              <a:t>Consecuencias</a:t>
            </a:r>
          </a:p>
          <a:p>
            <a:pPr marL="0" indent="0" algn="ctr">
              <a:buNone/>
            </a:pPr>
            <a:endParaRPr lang="es-CL" b="1" dirty="0" smtClean="0"/>
          </a:p>
          <a:p>
            <a:r>
              <a:rPr lang="es-CL" dirty="0" smtClean="0">
                <a:solidFill>
                  <a:srgbClr val="0070C0"/>
                </a:solidFill>
              </a:rPr>
              <a:t>Ambigüedad</a:t>
            </a:r>
            <a:r>
              <a:rPr lang="es-CL" dirty="0" smtClean="0"/>
              <a:t>, </a:t>
            </a:r>
            <a:r>
              <a:rPr lang="es-CL" dirty="0" smtClean="0">
                <a:solidFill>
                  <a:srgbClr val="0070C0"/>
                </a:solidFill>
              </a:rPr>
              <a:t>confusión</a:t>
            </a:r>
            <a:r>
              <a:rPr lang="es-CL" dirty="0" smtClean="0"/>
              <a:t>, </a:t>
            </a:r>
            <a:r>
              <a:rPr lang="es-CL" dirty="0" smtClean="0">
                <a:solidFill>
                  <a:srgbClr val="0070C0"/>
                </a:solidFill>
              </a:rPr>
              <a:t>incertidumbre</a:t>
            </a:r>
            <a:r>
              <a:rPr lang="es-CL" dirty="0" smtClean="0"/>
              <a:t>.</a:t>
            </a:r>
          </a:p>
          <a:p>
            <a:pPr lvl="1"/>
            <a:endParaRPr lang="es-CL" dirty="0" smtClean="0"/>
          </a:p>
          <a:p>
            <a:r>
              <a:rPr lang="es-CL" dirty="0" smtClean="0"/>
              <a:t>Dificultad para </a:t>
            </a:r>
            <a:r>
              <a:rPr lang="es-CL" dirty="0" smtClean="0">
                <a:solidFill>
                  <a:srgbClr val="0070C0"/>
                </a:solidFill>
              </a:rPr>
              <a:t>interpretar </a:t>
            </a:r>
            <a:r>
              <a:rPr lang="es-CL" dirty="0" smtClean="0"/>
              <a:t>la literatura científica que producimos.</a:t>
            </a:r>
          </a:p>
          <a:p>
            <a:endParaRPr lang="es-CL" dirty="0" smtClean="0"/>
          </a:p>
          <a:p>
            <a:r>
              <a:rPr lang="es-CL" dirty="0" smtClean="0"/>
              <a:t>Dificultad para </a:t>
            </a:r>
            <a:r>
              <a:rPr lang="es-CL" dirty="0" smtClean="0">
                <a:solidFill>
                  <a:srgbClr val="0070C0"/>
                </a:solidFill>
              </a:rPr>
              <a:t>cotejar </a:t>
            </a:r>
            <a:r>
              <a:rPr lang="es-CL" dirty="0" smtClean="0"/>
              <a:t>distintas investigaciones.</a:t>
            </a:r>
          </a:p>
          <a:p>
            <a:pPr lvl="1"/>
            <a:endParaRPr lang="es-CL" dirty="0" smtClean="0"/>
          </a:p>
          <a:p>
            <a:r>
              <a:rPr lang="es-CL" dirty="0" err="1" smtClean="0">
                <a:solidFill>
                  <a:srgbClr val="0070C0"/>
                </a:solidFill>
              </a:rPr>
              <a:t>Automarginación</a:t>
            </a:r>
            <a:r>
              <a:rPr lang="es-CL" dirty="0" smtClean="0">
                <a:solidFill>
                  <a:srgbClr val="0070C0"/>
                </a:solidFill>
              </a:rPr>
              <a:t> </a:t>
            </a:r>
            <a:r>
              <a:rPr lang="es-CL" dirty="0" smtClean="0"/>
              <a:t>de la comunidad lingüística internacional.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ott-UFRO-Fonetica-Fonolog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haris SIL Compact">
      <a:majorFont>
        <a:latin typeface="Charis SIL Compact"/>
        <a:ea typeface=""/>
        <a:cs typeface=""/>
      </a:majorFont>
      <a:minorFont>
        <a:latin typeface="Charis SIL Compact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6447</TotalTime>
  <Words>1793</Words>
  <Application>Microsoft Office PowerPoint</Application>
  <PresentationFormat>On-screen Show (4:3)</PresentationFormat>
  <Paragraphs>276</Paragraphs>
  <Slides>43</Slides>
  <Notes>1</Notes>
  <HiddenSlides>2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Charis SIL Compact</vt:lpstr>
      <vt:lpstr>Wingdings 2</vt:lpstr>
      <vt:lpstr>Charis SIL</vt:lpstr>
      <vt:lpstr>Consolas</vt:lpstr>
      <vt:lpstr>Calibri</vt:lpstr>
      <vt:lpstr>Scott-UFRO-Fonetica-Fonologia</vt:lpstr>
      <vt:lpstr>El inventario fonético del español de Chile y su representación mediante el AFI-CL</vt:lpstr>
      <vt:lpstr>Problema 1</vt:lpstr>
      <vt:lpstr>Problema 1: Falta de inventario</vt:lpstr>
      <vt:lpstr>Problema 1: Falta de inventario</vt:lpstr>
      <vt:lpstr>Problema 1: Falta de inventario</vt:lpstr>
      <vt:lpstr>Problema 2</vt:lpstr>
      <vt:lpstr>Problema 2: Representación</vt:lpstr>
      <vt:lpstr>Problema 2: Representación</vt:lpstr>
      <vt:lpstr>Problema 2: Representación</vt:lpstr>
      <vt:lpstr>La solución que proponemos</vt:lpstr>
      <vt:lpstr>La solución que proponemos</vt:lpstr>
      <vt:lpstr>Solución 1</vt:lpstr>
      <vt:lpstr>Inventario provisorio de consonantes</vt:lpstr>
      <vt:lpstr>Inventario provisorio de consonantes</vt:lpstr>
      <vt:lpstr>Inventario: Principios</vt:lpstr>
      <vt:lpstr>Inventario: Principios</vt:lpstr>
      <vt:lpstr>Inventario: Principios</vt:lpstr>
      <vt:lpstr>Inventario provisorio de consonantes</vt:lpstr>
      <vt:lpstr>Inventario provisorio de consonantes</vt:lpstr>
      <vt:lpstr>Inventario provisorio de consonantes</vt:lpstr>
      <vt:lpstr>Inventario provisorio de consonantes</vt:lpstr>
      <vt:lpstr>Inventario provisorio de consonantes</vt:lpstr>
      <vt:lpstr>Inventario provisorio de consonantes</vt:lpstr>
      <vt:lpstr>Inventario provisorio de consonantes</vt:lpstr>
      <vt:lpstr>Inventario: fonos constatados aquí</vt:lpstr>
      <vt:lpstr>Inventario: fonos constatados aquí</vt:lpstr>
      <vt:lpstr>Inventario: fonos constatados aquí</vt:lpstr>
      <vt:lpstr>Inventario: fonos constatados aquí</vt:lpstr>
      <vt:lpstr>Solución 2</vt:lpstr>
      <vt:lpstr>Sistema de transcripción: AFI-CL</vt:lpstr>
      <vt:lpstr>Innovaciones AFI-CL: Puntos</vt:lpstr>
      <vt:lpstr>Innovaciones AFI-CL: Puntos</vt:lpstr>
      <vt:lpstr>Innovaciones AFI-CL: Modos</vt:lpstr>
      <vt:lpstr>Innovaciones AFI-CL: Modos</vt:lpstr>
      <vt:lpstr>Innovaciones AFI-CL: Modos</vt:lpstr>
      <vt:lpstr>Innovaciones AFI-CL: Iconicidad</vt:lpstr>
      <vt:lpstr>Innovaciones AFI-CL: Diacríticos</vt:lpstr>
      <vt:lpstr>Solución 3</vt:lpstr>
      <vt:lpstr>Programa de investigación</vt:lpstr>
      <vt:lpstr>Programa de investigación</vt:lpstr>
      <vt:lpstr>Programa de investigación</vt:lpstr>
      <vt:lpstr>El inventario fonético del español de Chile y su representación mediante el AFI-CL</vt:lpstr>
      <vt:lpstr>Referencias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Fonética y fonología (ELL 196)</dc:title>
  <dc:creator>Scott Sadowsky</dc:creator>
  <cp:lastModifiedBy>sms</cp:lastModifiedBy>
  <cp:revision>997</cp:revision>
  <dcterms:created xsi:type="dcterms:W3CDTF">2011-10-13T06:08:09Z</dcterms:created>
  <dcterms:modified xsi:type="dcterms:W3CDTF">2011-11-17T22:55:21Z</dcterms:modified>
</cp:coreProperties>
</file>