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256" r:id="rId2"/>
    <p:sldId id="258" r:id="rId3"/>
    <p:sldId id="277" r:id="rId4"/>
    <p:sldId id="279" r:id="rId5"/>
    <p:sldId id="377" r:id="rId6"/>
    <p:sldId id="378" r:id="rId7"/>
    <p:sldId id="278" r:id="rId8"/>
    <p:sldId id="371" r:id="rId9"/>
    <p:sldId id="373" r:id="rId10"/>
    <p:sldId id="379" r:id="rId11"/>
    <p:sldId id="392" r:id="rId12"/>
    <p:sldId id="260" r:id="rId13"/>
    <p:sldId id="406" r:id="rId14"/>
    <p:sldId id="407" r:id="rId15"/>
    <p:sldId id="281" r:id="rId16"/>
    <p:sldId id="282" r:id="rId17"/>
    <p:sldId id="301" r:id="rId18"/>
    <p:sldId id="304" r:id="rId19"/>
    <p:sldId id="261" r:id="rId20"/>
    <p:sldId id="330" r:id="rId21"/>
    <p:sldId id="331" r:id="rId22"/>
    <p:sldId id="333" r:id="rId23"/>
    <p:sldId id="334" r:id="rId24"/>
    <p:sldId id="335" r:id="rId25"/>
    <p:sldId id="337" r:id="rId26"/>
    <p:sldId id="339" r:id="rId27"/>
    <p:sldId id="340" r:id="rId28"/>
    <p:sldId id="341" r:id="rId29"/>
    <p:sldId id="343" r:id="rId30"/>
    <p:sldId id="345" r:id="rId31"/>
    <p:sldId id="338" r:id="rId32"/>
    <p:sldId id="342" r:id="rId33"/>
    <p:sldId id="344" r:id="rId34"/>
    <p:sldId id="347" r:id="rId35"/>
    <p:sldId id="348" r:id="rId36"/>
    <p:sldId id="332" r:id="rId37"/>
    <p:sldId id="346" r:id="rId38"/>
    <p:sldId id="336" r:id="rId39"/>
    <p:sldId id="262" r:id="rId40"/>
    <p:sldId id="271" r:id="rId41"/>
    <p:sldId id="375" r:id="rId42"/>
    <p:sldId id="263" r:id="rId43"/>
    <p:sldId id="349" r:id="rId44"/>
    <p:sldId id="272" r:id="rId45"/>
    <p:sldId id="294" r:id="rId46"/>
    <p:sldId id="324" r:id="rId47"/>
    <p:sldId id="323" r:id="rId48"/>
    <p:sldId id="325" r:id="rId49"/>
    <p:sldId id="354" r:id="rId50"/>
    <p:sldId id="355" r:id="rId51"/>
    <p:sldId id="329" r:id="rId52"/>
    <p:sldId id="357" r:id="rId53"/>
    <p:sldId id="364" r:id="rId54"/>
    <p:sldId id="365" r:id="rId55"/>
    <p:sldId id="376" r:id="rId56"/>
    <p:sldId id="305" r:id="rId57"/>
    <p:sldId id="306" r:id="rId58"/>
    <p:sldId id="307" r:id="rId59"/>
    <p:sldId id="308" r:id="rId60"/>
    <p:sldId id="298" r:id="rId61"/>
    <p:sldId id="310" r:id="rId62"/>
    <p:sldId id="390" r:id="rId63"/>
    <p:sldId id="265" r:id="rId64"/>
    <p:sldId id="314" r:id="rId65"/>
    <p:sldId id="315" r:id="rId66"/>
    <p:sldId id="391" r:id="rId67"/>
    <p:sldId id="408" r:id="rId68"/>
    <p:sldId id="316" r:id="rId69"/>
    <p:sldId id="317" r:id="rId70"/>
    <p:sldId id="399" r:id="rId71"/>
    <p:sldId id="319" r:id="rId72"/>
    <p:sldId id="384" r:id="rId73"/>
    <p:sldId id="385" r:id="rId74"/>
    <p:sldId id="382" r:id="rId75"/>
    <p:sldId id="383" r:id="rId76"/>
    <p:sldId id="404" r:id="rId77"/>
    <p:sldId id="400" r:id="rId78"/>
    <p:sldId id="401" r:id="rId79"/>
    <p:sldId id="402" r:id="rId80"/>
    <p:sldId id="405" r:id="rId81"/>
    <p:sldId id="387" r:id="rId82"/>
    <p:sldId id="388" r:id="rId83"/>
    <p:sldId id="396" r:id="rId84"/>
    <p:sldId id="397" r:id="rId85"/>
    <p:sldId id="257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00"/>
    <a:srgbClr val="A20000"/>
    <a:srgbClr val="FF3300"/>
    <a:srgbClr val="008000"/>
    <a:srgbClr val="0000FF"/>
    <a:srgbClr val="CC00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FF1CE12-B100-0000-0000-000000000002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37" autoAdjust="0"/>
    <p:restoredTop sz="86410" autoAdjust="0"/>
  </p:normalViewPr>
  <p:slideViewPr>
    <p:cSldViewPr>
      <p:cViewPr varScale="1">
        <p:scale>
          <a:sx n="83" d="100"/>
          <a:sy n="83" d="100"/>
        </p:scale>
        <p:origin x="-42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9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-2534" y="-6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n-US" smtClean="0"/>
              <a:pPr/>
              <a:t>01-Dec-13</a:t>
            </a:fld>
            <a:endParaRPr lang="en-US" smtClean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54276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n-US" smtClean="0"/>
              <a:pPr/>
              <a:t>01-Dec-13</a:t>
            </a:fld>
            <a:endParaRPr lang="en-US" smtClean="0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3006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4953000"/>
            <a:ext cx="6194066" cy="1752600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CL" noProof="0" dirty="0" err="1" smtClean="0"/>
              <a:t>Click</a:t>
            </a:r>
            <a:r>
              <a:rPr lang="es-CL" noProof="0" dirty="0" smtClean="0"/>
              <a:t> </a:t>
            </a:r>
            <a:r>
              <a:rPr lang="es-CL" noProof="0" dirty="0" err="1" smtClean="0"/>
              <a:t>to</a:t>
            </a:r>
            <a:r>
              <a:rPr lang="es-CL" noProof="0" dirty="0" smtClean="0"/>
              <a:t> </a:t>
            </a:r>
            <a:r>
              <a:rPr lang="es-CL" noProof="0" dirty="0" err="1" smtClean="0"/>
              <a:t>edit</a:t>
            </a:r>
            <a:r>
              <a:rPr lang="es-CL" noProof="0" dirty="0" smtClean="0"/>
              <a:t> Master </a:t>
            </a:r>
            <a:r>
              <a:rPr lang="es-CL" noProof="0" dirty="0" err="1" smtClean="0"/>
              <a:t>subtitle</a:t>
            </a:r>
            <a:r>
              <a:rPr lang="es-CL" noProof="0" dirty="0" smtClean="0"/>
              <a:t> </a:t>
            </a:r>
            <a:r>
              <a:rPr lang="es-CL" noProof="0" dirty="0" err="1" smtClean="0"/>
              <a:t>style</a:t>
            </a:r>
            <a:endParaRPr lang="es-CL" noProof="0" dirty="0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19050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es-CL" noProof="0" dirty="0" err="1" smtClean="0"/>
              <a:t>Click</a:t>
            </a:r>
            <a:r>
              <a:rPr lang="es-CL" noProof="0" dirty="0" smtClean="0"/>
              <a:t> </a:t>
            </a:r>
            <a:r>
              <a:rPr lang="es-CL" noProof="0" dirty="0" err="1" smtClean="0"/>
              <a:t>to</a:t>
            </a:r>
            <a:r>
              <a:rPr lang="es-CL" noProof="0" dirty="0" smtClean="0"/>
              <a:t> </a:t>
            </a:r>
            <a:r>
              <a:rPr lang="es-CL" noProof="0" dirty="0" err="1" smtClean="0"/>
              <a:t>edit</a:t>
            </a:r>
            <a:r>
              <a:rPr lang="es-CL" noProof="0" dirty="0" smtClean="0"/>
              <a:t> Master </a:t>
            </a:r>
            <a:r>
              <a:rPr lang="es-CL" noProof="0" dirty="0" err="1" smtClean="0"/>
              <a:t>title</a:t>
            </a:r>
            <a:r>
              <a:rPr lang="es-CL" noProof="0" dirty="0" smtClean="0"/>
              <a:t> </a:t>
            </a:r>
            <a:r>
              <a:rPr lang="es-CL" noProof="0" dirty="0" err="1" smtClean="0"/>
              <a:t>style</a:t>
            </a:r>
            <a:endParaRPr lang="es-CL" noProof="0" dirty="0"/>
          </a:p>
        </p:txBody>
      </p:sp>
      <p:pic>
        <p:nvPicPr>
          <p:cNvPr id="1026" name="Picture 2" descr="D:\Documents-SMS\Academic\UFRO\Administrativo\Graficos\x2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76200"/>
            <a:ext cx="1981200" cy="17092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>
            <a:lvl1pPr>
              <a:defRPr>
                <a:latin typeface="Charis SIL Compact" panose="02000500060000020004" pitchFamily="2" charset="0"/>
                <a:ea typeface="Charis SIL Compact" panose="02000500060000020004" pitchFamily="2" charset="0"/>
                <a:cs typeface="Charis SIL Compact" panose="02000500060000020004" pitchFamily="2" charset="0"/>
              </a:defRPr>
            </a:lvl1pPr>
            <a:lvl2pPr>
              <a:defRPr>
                <a:latin typeface="Charis SIL Compact" panose="02000500060000020004" pitchFamily="2" charset="0"/>
                <a:ea typeface="Charis SIL Compact" panose="02000500060000020004" pitchFamily="2" charset="0"/>
                <a:cs typeface="Charis SIL Compact" panose="02000500060000020004" pitchFamily="2" charset="0"/>
              </a:defRPr>
            </a:lvl2pPr>
            <a:lvl3pPr>
              <a:defRPr>
                <a:latin typeface="Charis SIL Compact" panose="02000500060000020004" pitchFamily="2" charset="0"/>
                <a:ea typeface="Charis SIL Compact" panose="02000500060000020004" pitchFamily="2" charset="0"/>
                <a:cs typeface="Charis SIL Compact" panose="02000500060000020004" pitchFamily="2" charset="0"/>
              </a:defRPr>
            </a:lvl3pPr>
            <a:lvl4pPr>
              <a:defRPr>
                <a:latin typeface="Charis SIL Compact" panose="02000500060000020004" pitchFamily="2" charset="0"/>
                <a:ea typeface="Charis SIL Compact" panose="02000500060000020004" pitchFamily="2" charset="0"/>
                <a:cs typeface="Charis SIL Compact" panose="02000500060000020004" pitchFamily="2" charset="0"/>
              </a:defRPr>
            </a:lvl4pPr>
            <a:lvl5pPr>
              <a:defRPr>
                <a:latin typeface="Charis SIL Compact" panose="02000500060000020004" pitchFamily="2" charset="0"/>
                <a:ea typeface="Charis SIL Compact" panose="02000500060000020004" pitchFamily="2" charset="0"/>
                <a:cs typeface="Charis SIL Compact" panose="02000500060000020004" pitchFamily="2" charset="0"/>
              </a:defRPr>
            </a:lvl5pPr>
          </a:lstStyle>
          <a:p>
            <a:pPr lvl="0"/>
            <a:r>
              <a:rPr lang="es-CL" noProof="0" dirty="0" err="1" smtClean="0"/>
              <a:t>Click</a:t>
            </a:r>
            <a:r>
              <a:rPr lang="es-CL" noProof="0" dirty="0" smtClean="0"/>
              <a:t> </a:t>
            </a:r>
            <a:r>
              <a:rPr lang="es-CL" noProof="0" dirty="0" err="1" smtClean="0"/>
              <a:t>to</a:t>
            </a:r>
            <a:r>
              <a:rPr lang="es-CL" noProof="0" dirty="0" smtClean="0"/>
              <a:t> </a:t>
            </a:r>
            <a:r>
              <a:rPr lang="es-CL" noProof="0" dirty="0" err="1" smtClean="0"/>
              <a:t>edit</a:t>
            </a:r>
            <a:r>
              <a:rPr lang="es-CL" noProof="0" dirty="0" smtClean="0"/>
              <a:t> </a:t>
            </a:r>
            <a:r>
              <a:rPr lang="es-CL" noProof="0" dirty="0" err="1" smtClean="0"/>
              <a:t>Master</a:t>
            </a:r>
            <a:r>
              <a:rPr lang="es-CL" noProof="0" dirty="0" smtClean="0"/>
              <a:t> </a:t>
            </a:r>
            <a:r>
              <a:rPr lang="es-CL" noProof="0" dirty="0" err="1" smtClean="0"/>
              <a:t>text</a:t>
            </a:r>
            <a:r>
              <a:rPr lang="es-CL" noProof="0" dirty="0" smtClean="0"/>
              <a:t> </a:t>
            </a:r>
            <a:r>
              <a:rPr lang="es-CL" noProof="0" dirty="0" err="1" smtClean="0"/>
              <a:t>styles</a:t>
            </a:r>
            <a:endParaRPr lang="es-CL" noProof="0" dirty="0" smtClean="0"/>
          </a:p>
          <a:p>
            <a:pPr lvl="1"/>
            <a:r>
              <a:rPr lang="es-CL" noProof="0" dirty="0" err="1" smtClean="0"/>
              <a:t>Second</a:t>
            </a:r>
            <a:r>
              <a:rPr lang="es-CL" noProof="0" dirty="0" smtClean="0"/>
              <a:t> </a:t>
            </a:r>
            <a:r>
              <a:rPr lang="es-CL" noProof="0" dirty="0" err="1" smtClean="0"/>
              <a:t>level</a:t>
            </a:r>
            <a:endParaRPr lang="es-CL" noProof="0" dirty="0" smtClean="0"/>
          </a:p>
          <a:p>
            <a:pPr lvl="2"/>
            <a:r>
              <a:rPr lang="es-CL" noProof="0" dirty="0" err="1" smtClean="0"/>
              <a:t>Third</a:t>
            </a:r>
            <a:r>
              <a:rPr lang="es-CL" noProof="0" dirty="0" smtClean="0"/>
              <a:t> </a:t>
            </a:r>
            <a:r>
              <a:rPr lang="es-CL" noProof="0" dirty="0" err="1" smtClean="0"/>
              <a:t>level</a:t>
            </a:r>
            <a:endParaRPr lang="es-CL" noProof="0" dirty="0" smtClean="0"/>
          </a:p>
          <a:p>
            <a:pPr lvl="3"/>
            <a:r>
              <a:rPr lang="es-CL" noProof="0" dirty="0" err="1" smtClean="0"/>
              <a:t>Fourth</a:t>
            </a:r>
            <a:r>
              <a:rPr lang="es-CL" noProof="0" dirty="0" smtClean="0"/>
              <a:t> </a:t>
            </a:r>
            <a:r>
              <a:rPr lang="es-CL" noProof="0" dirty="0" err="1" smtClean="0"/>
              <a:t>level</a:t>
            </a:r>
            <a:endParaRPr lang="es-CL" noProof="0" dirty="0" smtClean="0"/>
          </a:p>
          <a:p>
            <a:pPr lvl="4"/>
            <a:r>
              <a:rPr lang="es-CL" noProof="0" dirty="0" err="1" smtClean="0"/>
              <a:t>Fifth</a:t>
            </a:r>
            <a:r>
              <a:rPr lang="es-CL" noProof="0" dirty="0" smtClean="0"/>
              <a:t> </a:t>
            </a:r>
            <a:r>
              <a:rPr lang="es-CL" noProof="0" dirty="0" err="1" smtClean="0"/>
              <a:t>level</a:t>
            </a:r>
            <a:endParaRPr lang="es-CL" noProof="0" dirty="0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035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b="0"/>
            </a:lvl1pPr>
          </a:lstStyle>
          <a:p>
            <a:pPr algn="l"/>
            <a:r>
              <a:rPr lang="es-CL" noProof="0" dirty="0" err="1" smtClean="0"/>
              <a:t>Click</a:t>
            </a:r>
            <a:r>
              <a:rPr lang="es-CL" noProof="0" dirty="0" smtClean="0"/>
              <a:t> </a:t>
            </a:r>
            <a:r>
              <a:rPr lang="es-CL" noProof="0" dirty="0" err="1" smtClean="0"/>
              <a:t>to</a:t>
            </a:r>
            <a:r>
              <a:rPr lang="es-CL" noProof="0" dirty="0" smtClean="0"/>
              <a:t> </a:t>
            </a:r>
            <a:r>
              <a:rPr lang="es-CL" noProof="0" dirty="0" err="1" smtClean="0"/>
              <a:t>edit</a:t>
            </a:r>
            <a:r>
              <a:rPr lang="es-CL" noProof="0" dirty="0" smtClean="0"/>
              <a:t> Master </a:t>
            </a:r>
            <a:r>
              <a:rPr lang="es-CL" noProof="0" dirty="0" err="1" smtClean="0"/>
              <a:t>title</a:t>
            </a:r>
            <a:r>
              <a:rPr lang="es-CL" noProof="0" dirty="0" smtClean="0"/>
              <a:t> </a:t>
            </a:r>
            <a:r>
              <a:rPr lang="es-CL" noProof="0" dirty="0" err="1" smtClean="0"/>
              <a:t>style</a:t>
            </a:r>
            <a:endParaRPr lang="es-CL" noProof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dirty="0" smtClean="0"/>
              <a:t>Sadowsky &amp; Aninao    –    Etnolecto, la variable negada    –    SOCHIL 2013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838200"/>
            <a:ext cx="8229600" cy="457200"/>
          </a:xfrm>
        </p:spPr>
        <p:txBody>
          <a:bodyPr>
            <a:noAutofit/>
          </a:bodyPr>
          <a:lstStyle>
            <a:lvl1pPr>
              <a:buNone/>
              <a:defRPr sz="3200" b="1">
                <a:solidFill>
                  <a:srgbClr val="002060"/>
                </a:solidFill>
                <a:latin typeface="Charis SIL Compact" panose="02000500060000020004" pitchFamily="2" charset="0"/>
                <a:ea typeface="Charis SIL Compact" panose="02000500060000020004" pitchFamily="2" charset="0"/>
                <a:cs typeface="Charis SIL Compact" panose="02000500060000020004" pitchFamily="2" charset="0"/>
              </a:defRPr>
            </a:lvl1pPr>
          </a:lstStyle>
          <a:p>
            <a:pPr lvl="0"/>
            <a:r>
              <a:rPr lang="es-CL" noProof="0" dirty="0" err="1" smtClean="0"/>
              <a:t>Click</a:t>
            </a:r>
            <a:r>
              <a:rPr lang="es-CL" noProof="0" dirty="0" smtClean="0"/>
              <a:t> </a:t>
            </a:r>
            <a:r>
              <a:rPr lang="es-CL" noProof="0" dirty="0" err="1" smtClean="0"/>
              <a:t>to</a:t>
            </a:r>
            <a:r>
              <a:rPr lang="es-CL" noProof="0" dirty="0" smtClean="0"/>
              <a:t> </a:t>
            </a:r>
            <a:r>
              <a:rPr lang="es-CL" noProof="0" dirty="0" err="1" smtClean="0"/>
              <a:t>edit</a:t>
            </a:r>
            <a:r>
              <a:rPr lang="es-CL" noProof="0" dirty="0" smtClean="0"/>
              <a:t> </a:t>
            </a:r>
            <a:r>
              <a:rPr lang="es-CL" noProof="0" dirty="0" err="1" smtClean="0"/>
              <a:t>Master</a:t>
            </a:r>
            <a:r>
              <a:rPr lang="es-CL" noProof="0" dirty="0" smtClean="0"/>
              <a:t> </a:t>
            </a:r>
            <a:r>
              <a:rPr lang="es-CL" noProof="0" dirty="0" err="1" smtClean="0"/>
              <a:t>text</a:t>
            </a:r>
            <a:r>
              <a:rPr lang="es-CL" noProof="0" dirty="0" smtClean="0"/>
              <a:t> </a:t>
            </a:r>
            <a:r>
              <a:rPr lang="es-CL" noProof="0" dirty="0" err="1" smtClean="0"/>
              <a:t>styles</a:t>
            </a:r>
            <a:endParaRPr lang="es-CL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035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b="1"/>
            </a:lvl1pPr>
          </a:lstStyle>
          <a:p>
            <a:pPr algn="l"/>
            <a:r>
              <a:rPr lang="es-CL" noProof="0" smtClean="0"/>
              <a:t>Click to edit Master title style</a:t>
            </a:r>
            <a:endParaRPr lang="es-CL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dirty="0" smtClean="0"/>
              <a:t>Sadowsky &amp; Aninao    –    Etnolecto, la variable negada    –    SOCHIL 2013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838200"/>
            <a:ext cx="8229600" cy="457200"/>
          </a:xfrm>
        </p:spPr>
        <p:txBody>
          <a:bodyPr>
            <a:noAutofit/>
          </a:bodyPr>
          <a:lstStyle>
            <a:lvl1pPr>
              <a:buNone/>
              <a:defRPr sz="3200" b="1">
                <a:solidFill>
                  <a:srgbClr val="002060"/>
                </a:solidFill>
                <a:latin typeface="Charis SIL Compact" panose="02000500060000020004" pitchFamily="2" charset="0"/>
                <a:ea typeface="Charis SIL Compact" panose="02000500060000020004" pitchFamily="2" charset="0"/>
                <a:cs typeface="Charis SIL Compact" panose="02000500060000020004" pitchFamily="2" charset="0"/>
              </a:defRPr>
            </a:lvl1pPr>
          </a:lstStyle>
          <a:p>
            <a:pPr lvl="0"/>
            <a:r>
              <a:rPr lang="es-CL" noProof="0" dirty="0" err="1" smtClean="0"/>
              <a:t>Click</a:t>
            </a:r>
            <a:r>
              <a:rPr lang="es-CL" noProof="0" dirty="0" smtClean="0"/>
              <a:t> </a:t>
            </a:r>
            <a:r>
              <a:rPr lang="es-CL" noProof="0" dirty="0" err="1" smtClean="0"/>
              <a:t>to</a:t>
            </a:r>
            <a:r>
              <a:rPr lang="es-CL" noProof="0" dirty="0" smtClean="0"/>
              <a:t> </a:t>
            </a:r>
            <a:r>
              <a:rPr lang="es-CL" noProof="0" dirty="0" err="1" smtClean="0"/>
              <a:t>edit</a:t>
            </a:r>
            <a:r>
              <a:rPr lang="es-CL" noProof="0" dirty="0" smtClean="0"/>
              <a:t> Master </a:t>
            </a:r>
            <a:r>
              <a:rPr lang="es-CL" noProof="0" dirty="0" err="1" smtClean="0"/>
              <a:t>text</a:t>
            </a:r>
            <a:r>
              <a:rPr lang="es-CL" noProof="0" dirty="0" smtClean="0"/>
              <a:t> </a:t>
            </a:r>
            <a:r>
              <a:rPr lang="es-CL" noProof="0" dirty="0" err="1" smtClean="0"/>
              <a:t>styles</a:t>
            </a:r>
            <a:endParaRPr lang="es-CL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dirty="0" smtClean="0"/>
              <a:t>Sadowsky &amp; Aninao    –    Etnolecto, la variable negada    –    SOCHIL 2013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idx="1"/>
          </p:nvPr>
        </p:nvSpPr>
        <p:spPr>
          <a:xfrm>
            <a:off x="457200" y="2895601"/>
            <a:ext cx="8229600" cy="1524000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002060"/>
                </a:solidFill>
                <a:latin typeface="Charis SIL Compact" panose="02000500060000020004" pitchFamily="2" charset="0"/>
                <a:ea typeface="Charis SIL Compact" panose="02000500060000020004" pitchFamily="2" charset="0"/>
                <a:cs typeface="Charis SIL Compact" panose="02000500060000020004" pitchFamily="2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endParaRPr lang="es-CL" noProof="0" dirty="0" smtClean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33400" y="3505200"/>
            <a:ext cx="8229600" cy="0"/>
          </a:xfrm>
          <a:prstGeom prst="line">
            <a:avLst/>
          </a:prstGeom>
          <a:ln w="317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/>
          <a:p>
            <a:pPr lvl="0"/>
            <a:r>
              <a:rPr lang="es-CL" noProof="0" smtClean="0"/>
              <a:t>Click to edit Master text styles</a:t>
            </a:r>
          </a:p>
          <a:p>
            <a:pPr lvl="1"/>
            <a:r>
              <a:rPr lang="es-CL" noProof="0" smtClean="0"/>
              <a:t>Second level</a:t>
            </a:r>
          </a:p>
          <a:p>
            <a:pPr lvl="2"/>
            <a:r>
              <a:rPr lang="es-CL" noProof="0" smtClean="0"/>
              <a:t>Third level</a:t>
            </a:r>
          </a:p>
          <a:p>
            <a:pPr lvl="3"/>
            <a:r>
              <a:rPr lang="es-CL" noProof="0" smtClean="0"/>
              <a:t>Fourth level</a:t>
            </a:r>
          </a:p>
          <a:p>
            <a:pPr lvl="4"/>
            <a:r>
              <a:rPr lang="es-CL" noProof="0" smtClean="0"/>
              <a:t>Fifth level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/>
          <a:p>
            <a:pPr lvl="0"/>
            <a:r>
              <a:rPr lang="es-CL" noProof="0" smtClean="0"/>
              <a:t>Click to edit Master text styles</a:t>
            </a:r>
          </a:p>
          <a:p>
            <a:pPr lvl="1"/>
            <a:r>
              <a:rPr lang="es-CL" noProof="0" smtClean="0"/>
              <a:t>Second level</a:t>
            </a:r>
          </a:p>
          <a:p>
            <a:pPr lvl="2"/>
            <a:r>
              <a:rPr lang="es-CL" noProof="0" smtClean="0"/>
              <a:t>Third level</a:t>
            </a:r>
          </a:p>
          <a:p>
            <a:pPr lvl="3"/>
            <a:r>
              <a:rPr lang="es-CL" noProof="0" smtClean="0"/>
              <a:t>Fourth level</a:t>
            </a:r>
          </a:p>
          <a:p>
            <a:pPr lvl="4"/>
            <a:r>
              <a:rPr lang="es-CL" noProof="0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035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b="1"/>
            </a:lvl1pPr>
          </a:lstStyle>
          <a:p>
            <a:pPr algn="l"/>
            <a:r>
              <a:rPr lang="es-CL" noProof="0" smtClean="0"/>
              <a:t>Click to edit Master title style</a:t>
            </a:r>
            <a:endParaRPr lang="es-CL" noProof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dirty="0" smtClean="0"/>
              <a:t>Sadowsky &amp; Aninao    –    Etnolecto, la variable negada    –    SOCHIL 2013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838200"/>
            <a:ext cx="8229600" cy="457200"/>
          </a:xfrm>
        </p:spPr>
        <p:txBody>
          <a:bodyPr>
            <a:noAutofit/>
          </a:bodyPr>
          <a:lstStyle>
            <a:lvl1pPr>
              <a:buNone/>
              <a:defRPr sz="3200" b="1">
                <a:solidFill>
                  <a:srgbClr val="002060"/>
                </a:solidFill>
                <a:latin typeface="Charis SIL Compact" panose="02000500060000020004" pitchFamily="2" charset="0"/>
                <a:ea typeface="Charis SIL Compact" panose="02000500060000020004" pitchFamily="2" charset="0"/>
                <a:cs typeface="Charis SIL Compact" panose="02000500060000020004" pitchFamily="2" charset="0"/>
              </a:defRPr>
            </a:lvl1pPr>
          </a:lstStyle>
          <a:p>
            <a:pPr lvl="0"/>
            <a:r>
              <a:rPr lang="es-CL" noProof="0" dirty="0" err="1" smtClean="0"/>
              <a:t>Click</a:t>
            </a:r>
            <a:r>
              <a:rPr lang="es-CL" noProof="0" dirty="0" smtClean="0"/>
              <a:t> </a:t>
            </a:r>
            <a:r>
              <a:rPr lang="es-CL" noProof="0" dirty="0" err="1" smtClean="0"/>
              <a:t>to</a:t>
            </a:r>
            <a:r>
              <a:rPr lang="es-CL" noProof="0" dirty="0" smtClean="0"/>
              <a:t> </a:t>
            </a:r>
            <a:r>
              <a:rPr lang="es-CL" noProof="0" dirty="0" err="1" smtClean="0"/>
              <a:t>edit</a:t>
            </a:r>
            <a:r>
              <a:rPr lang="es-CL" noProof="0" dirty="0" smtClean="0"/>
              <a:t> Master </a:t>
            </a:r>
            <a:r>
              <a:rPr lang="es-CL" noProof="0" dirty="0" err="1" smtClean="0"/>
              <a:t>text</a:t>
            </a:r>
            <a:r>
              <a:rPr lang="es-CL" noProof="0" dirty="0" smtClean="0"/>
              <a:t> </a:t>
            </a:r>
            <a:r>
              <a:rPr lang="es-CL" noProof="0" dirty="0" err="1" smtClean="0"/>
              <a:t>styles</a:t>
            </a:r>
            <a:endParaRPr lang="es-CL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r>
              <a:rPr lang="es-CL" noProof="0" smtClean="0"/>
              <a:t>Click to edit Master text styles</a:t>
            </a:r>
          </a:p>
          <a:p>
            <a:pPr lvl="1"/>
            <a:r>
              <a:rPr lang="es-CL" noProof="0" smtClean="0"/>
              <a:t>Second level</a:t>
            </a:r>
          </a:p>
          <a:p>
            <a:pPr lvl="2"/>
            <a:r>
              <a:rPr lang="es-CL" noProof="0" smtClean="0"/>
              <a:t>Third level</a:t>
            </a:r>
          </a:p>
          <a:p>
            <a:pPr lvl="3"/>
            <a:r>
              <a:rPr lang="es-CL" noProof="0" smtClean="0"/>
              <a:t>Fourth level</a:t>
            </a:r>
          </a:p>
          <a:p>
            <a:pPr lvl="4"/>
            <a:r>
              <a:rPr lang="es-CL" noProof="0" smtClean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035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b="1"/>
            </a:lvl1pPr>
          </a:lstStyle>
          <a:p>
            <a:pPr algn="l"/>
            <a:r>
              <a:rPr lang="es-CL" noProof="0" smtClean="0"/>
              <a:t>Click to edit Master title style</a:t>
            </a:r>
            <a:endParaRPr lang="es-CL" noProof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dirty="0" smtClean="0"/>
              <a:t>Sadowsky &amp; Aninao    –    Etnolecto, la variable negada    –    SOCHIL 2013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838200"/>
            <a:ext cx="8229600" cy="457200"/>
          </a:xfrm>
        </p:spPr>
        <p:txBody>
          <a:bodyPr>
            <a:noAutofit/>
          </a:bodyPr>
          <a:lstStyle>
            <a:lvl1pPr>
              <a:buNone/>
              <a:defRPr sz="3200" b="1">
                <a:solidFill>
                  <a:srgbClr val="002060"/>
                </a:solidFill>
                <a:latin typeface="Charis SIL Compact" panose="02000500060000020004" pitchFamily="2" charset="0"/>
                <a:ea typeface="Charis SIL Compact" panose="02000500060000020004" pitchFamily="2" charset="0"/>
                <a:cs typeface="Charis SIL Compact" panose="02000500060000020004" pitchFamily="2" charset="0"/>
              </a:defRPr>
            </a:lvl1pPr>
          </a:lstStyle>
          <a:p>
            <a:pPr lvl="0"/>
            <a:r>
              <a:rPr lang="es-CL" noProof="0" dirty="0" err="1" smtClean="0"/>
              <a:t>Click</a:t>
            </a:r>
            <a:r>
              <a:rPr lang="es-CL" noProof="0" dirty="0" smtClean="0"/>
              <a:t> </a:t>
            </a:r>
            <a:r>
              <a:rPr lang="es-CL" noProof="0" dirty="0" err="1" smtClean="0"/>
              <a:t>to</a:t>
            </a:r>
            <a:r>
              <a:rPr lang="es-CL" noProof="0" dirty="0" smtClean="0"/>
              <a:t> </a:t>
            </a:r>
            <a:r>
              <a:rPr lang="es-CL" noProof="0" dirty="0" err="1" smtClean="0"/>
              <a:t>edit</a:t>
            </a:r>
            <a:r>
              <a:rPr lang="es-CL" noProof="0" dirty="0" smtClean="0"/>
              <a:t> Master </a:t>
            </a:r>
            <a:r>
              <a:rPr lang="es-CL" noProof="0" dirty="0" err="1" smtClean="0"/>
              <a:t>text</a:t>
            </a:r>
            <a:r>
              <a:rPr lang="es-CL" noProof="0" dirty="0" smtClean="0"/>
              <a:t> </a:t>
            </a:r>
            <a:r>
              <a:rPr lang="es-CL" noProof="0" dirty="0" err="1" smtClean="0"/>
              <a:t>styles</a:t>
            </a:r>
            <a:endParaRPr lang="es-CL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19599"/>
          </a:xfrm>
        </p:spPr>
        <p:txBody>
          <a:bodyPr/>
          <a:lstStyle/>
          <a:p>
            <a:pPr lvl="0"/>
            <a:r>
              <a:rPr lang="es-CL" noProof="0" dirty="0" err="1" smtClean="0"/>
              <a:t>Click</a:t>
            </a:r>
            <a:r>
              <a:rPr lang="es-CL" noProof="0" dirty="0" smtClean="0"/>
              <a:t> </a:t>
            </a:r>
            <a:r>
              <a:rPr lang="es-CL" noProof="0" dirty="0" err="1" smtClean="0"/>
              <a:t>to</a:t>
            </a:r>
            <a:r>
              <a:rPr lang="es-CL" noProof="0" dirty="0" smtClean="0"/>
              <a:t> </a:t>
            </a:r>
            <a:r>
              <a:rPr lang="es-CL" noProof="0" dirty="0" err="1" smtClean="0"/>
              <a:t>edit</a:t>
            </a:r>
            <a:r>
              <a:rPr lang="es-CL" noProof="0" dirty="0" smtClean="0"/>
              <a:t> Master </a:t>
            </a:r>
            <a:r>
              <a:rPr lang="es-CL" noProof="0" dirty="0" err="1" smtClean="0"/>
              <a:t>text</a:t>
            </a:r>
            <a:r>
              <a:rPr lang="es-CL" noProof="0" dirty="0" smtClean="0"/>
              <a:t> </a:t>
            </a:r>
            <a:r>
              <a:rPr lang="es-CL" noProof="0" dirty="0" err="1" smtClean="0"/>
              <a:t>styles</a:t>
            </a:r>
            <a:endParaRPr lang="es-CL" noProof="0" dirty="0" smtClean="0"/>
          </a:p>
          <a:p>
            <a:pPr lvl="1"/>
            <a:r>
              <a:rPr lang="es-CL" noProof="0" dirty="0" err="1" smtClean="0"/>
              <a:t>Second</a:t>
            </a:r>
            <a:r>
              <a:rPr lang="es-CL" noProof="0" dirty="0" smtClean="0"/>
              <a:t> </a:t>
            </a:r>
            <a:r>
              <a:rPr lang="es-CL" noProof="0" dirty="0" err="1" smtClean="0"/>
              <a:t>level</a:t>
            </a:r>
            <a:endParaRPr lang="es-CL" noProof="0" dirty="0" smtClean="0"/>
          </a:p>
          <a:p>
            <a:pPr lvl="2"/>
            <a:r>
              <a:rPr lang="es-CL" noProof="0" dirty="0" err="1" smtClean="0"/>
              <a:t>Third</a:t>
            </a:r>
            <a:r>
              <a:rPr lang="es-CL" noProof="0" dirty="0" smtClean="0"/>
              <a:t> </a:t>
            </a:r>
            <a:r>
              <a:rPr lang="es-CL" noProof="0" dirty="0" err="1" smtClean="0"/>
              <a:t>level</a:t>
            </a:r>
            <a:endParaRPr lang="es-CL" noProof="0" dirty="0" smtClean="0"/>
          </a:p>
          <a:p>
            <a:pPr lvl="3"/>
            <a:r>
              <a:rPr lang="es-CL" noProof="0" dirty="0" err="1" smtClean="0"/>
              <a:t>Fourth</a:t>
            </a:r>
            <a:r>
              <a:rPr lang="es-CL" noProof="0" dirty="0" smtClean="0"/>
              <a:t> </a:t>
            </a:r>
            <a:r>
              <a:rPr lang="es-CL" noProof="0" dirty="0" err="1" smtClean="0"/>
              <a:t>level</a:t>
            </a:r>
            <a:endParaRPr lang="es-CL" noProof="0" dirty="0" smtClean="0"/>
          </a:p>
          <a:p>
            <a:pPr lvl="4"/>
            <a:r>
              <a:rPr lang="es-CL" noProof="0" dirty="0" err="1" smtClean="0"/>
              <a:t>Fifth</a:t>
            </a:r>
            <a:r>
              <a:rPr lang="es-CL" noProof="0" dirty="0" smtClean="0"/>
              <a:t> </a:t>
            </a:r>
            <a:r>
              <a:rPr lang="es-CL" noProof="0" dirty="0" err="1" smtClean="0"/>
              <a:t>level</a:t>
            </a:r>
            <a:endParaRPr lang="es-CL" noProof="0" dirty="0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035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b="1"/>
            </a:lvl1pPr>
          </a:lstStyle>
          <a:p>
            <a:pPr algn="l"/>
            <a:r>
              <a:rPr lang="es-CL" noProof="0" smtClean="0"/>
              <a:t>Click to edit Master title style</a:t>
            </a:r>
            <a:endParaRPr lang="es-CL" noProof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dirty="0" smtClean="0"/>
              <a:t>Sadowsky &amp; Aninao    –    Etnolecto, la variable negada    –    SOCHIL 2013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838200"/>
            <a:ext cx="8229600" cy="457200"/>
          </a:xfrm>
        </p:spPr>
        <p:txBody>
          <a:bodyPr>
            <a:noAutofit/>
          </a:bodyPr>
          <a:lstStyle>
            <a:lvl1pPr>
              <a:buNone/>
              <a:defRPr sz="3200" b="1">
                <a:solidFill>
                  <a:srgbClr val="002060"/>
                </a:solidFill>
                <a:latin typeface="Charis SIL Compact" panose="02000500060000020004" pitchFamily="2" charset="0"/>
                <a:ea typeface="Charis SIL Compact" panose="02000500060000020004" pitchFamily="2" charset="0"/>
                <a:cs typeface="Charis SIL Compact" panose="02000500060000020004" pitchFamily="2" charset="0"/>
              </a:defRPr>
            </a:lvl1pPr>
          </a:lstStyle>
          <a:p>
            <a:pPr lvl="0"/>
            <a:r>
              <a:rPr lang="es-CL" noProof="0" dirty="0" err="1" smtClean="0"/>
              <a:t>Click</a:t>
            </a:r>
            <a:r>
              <a:rPr lang="es-CL" noProof="0" dirty="0" smtClean="0"/>
              <a:t> </a:t>
            </a:r>
            <a:r>
              <a:rPr lang="es-CL" noProof="0" dirty="0" err="1" smtClean="0"/>
              <a:t>to</a:t>
            </a:r>
            <a:r>
              <a:rPr lang="es-CL" noProof="0" dirty="0" smtClean="0"/>
              <a:t> </a:t>
            </a:r>
            <a:r>
              <a:rPr lang="es-CL" noProof="0" dirty="0" err="1" smtClean="0"/>
              <a:t>edit</a:t>
            </a:r>
            <a:r>
              <a:rPr lang="es-CL" noProof="0" dirty="0" smtClean="0"/>
              <a:t> Master </a:t>
            </a:r>
            <a:r>
              <a:rPr lang="es-CL" noProof="0" dirty="0" err="1" smtClean="0"/>
              <a:t>text</a:t>
            </a:r>
            <a:r>
              <a:rPr lang="es-CL" noProof="0" dirty="0" smtClean="0"/>
              <a:t> </a:t>
            </a:r>
            <a:r>
              <a:rPr lang="es-CL" noProof="0" dirty="0" err="1" smtClean="0"/>
              <a:t>styles</a:t>
            </a:r>
            <a:endParaRPr lang="es-CL" noProof="0" dirty="0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457200" y="6096000"/>
            <a:ext cx="8229600" cy="457200"/>
          </a:xfrm>
        </p:spPr>
        <p:txBody>
          <a:bodyPr>
            <a:normAutofit/>
          </a:bodyPr>
          <a:lstStyle>
            <a:lvl1pPr algn="ctr">
              <a:buNone/>
              <a:defRPr sz="2400"/>
            </a:lvl1pPr>
          </a:lstStyle>
          <a:p>
            <a:pPr lvl="0"/>
            <a:r>
              <a:rPr lang="es-CL" noProof="0" dirty="0" err="1" smtClean="0"/>
              <a:t>Click</a:t>
            </a:r>
            <a:r>
              <a:rPr lang="es-CL" noProof="0" dirty="0" smtClean="0"/>
              <a:t> </a:t>
            </a:r>
            <a:r>
              <a:rPr lang="es-CL" noProof="0" dirty="0" err="1" smtClean="0"/>
              <a:t>to</a:t>
            </a:r>
            <a:r>
              <a:rPr lang="es-CL" noProof="0" dirty="0" smtClean="0"/>
              <a:t> </a:t>
            </a:r>
            <a:r>
              <a:rPr lang="es-CL" noProof="0" dirty="0" err="1" smtClean="0"/>
              <a:t>edit</a:t>
            </a:r>
            <a:r>
              <a:rPr lang="es-CL" noProof="0" dirty="0" smtClean="0"/>
              <a:t> Master </a:t>
            </a:r>
            <a:r>
              <a:rPr lang="es-CL" noProof="0" dirty="0" err="1" smtClean="0"/>
              <a:t>text</a:t>
            </a:r>
            <a:r>
              <a:rPr lang="es-CL" noProof="0" dirty="0" smtClean="0"/>
              <a:t> </a:t>
            </a:r>
            <a:r>
              <a:rPr lang="es-CL" noProof="0" dirty="0" err="1" smtClean="0"/>
              <a:t>styles</a:t>
            </a:r>
            <a:endParaRPr lang="es-CL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1479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s-CL" noProof="0" dirty="0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035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b="1"/>
            </a:lvl1pPr>
          </a:lstStyle>
          <a:p>
            <a:pPr algn="l"/>
            <a:r>
              <a:rPr lang="en-US" noProof="0" dirty="0" smtClean="0"/>
              <a:t>Click to edit Master title style</a:t>
            </a:r>
            <a:endParaRPr lang="es-CL" noProof="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dirty="0" smtClean="0"/>
              <a:t>Sadowsky &amp; Aninao    –    Etnolecto, la variable negada    –    SOCHIL 2013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838200"/>
            <a:ext cx="8229600" cy="457200"/>
          </a:xfrm>
        </p:spPr>
        <p:txBody>
          <a:bodyPr>
            <a:noAutofit/>
          </a:bodyPr>
          <a:lstStyle>
            <a:lvl1pPr>
              <a:buNone/>
              <a:defRPr sz="3200" b="1">
                <a:solidFill>
                  <a:srgbClr val="002060"/>
                </a:solidFill>
                <a:latin typeface="Charis SIL Compact" panose="02000500060000020004" pitchFamily="2" charset="0"/>
                <a:ea typeface="Charis SIL Compact" panose="02000500060000020004" pitchFamily="2" charset="0"/>
                <a:cs typeface="Charis SIL Compact" panose="02000500060000020004" pitchFamily="2" charset="0"/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457200" y="5791200"/>
            <a:ext cx="8229600" cy="685800"/>
          </a:xfrm>
        </p:spPr>
        <p:txBody>
          <a:bodyPr>
            <a:noAutofit/>
          </a:bodyPr>
          <a:lstStyle>
            <a:lvl1pPr algn="ctr">
              <a:buNone/>
              <a:defRPr sz="36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48200"/>
          </a:xfrm>
        </p:spPr>
        <p:txBody>
          <a:bodyPr/>
          <a:lstStyle/>
          <a:p>
            <a:pPr lvl="0"/>
            <a:r>
              <a:rPr lang="es-CL" noProof="0" smtClean="0"/>
              <a:t>Click to edit Master text styles</a:t>
            </a:r>
          </a:p>
          <a:p>
            <a:pPr lvl="1"/>
            <a:r>
              <a:rPr lang="es-CL" noProof="0" smtClean="0"/>
              <a:t>Second level</a:t>
            </a:r>
          </a:p>
          <a:p>
            <a:pPr lvl="2"/>
            <a:r>
              <a:rPr lang="es-CL" noProof="0" smtClean="0"/>
              <a:t>Third level</a:t>
            </a:r>
          </a:p>
          <a:p>
            <a:pPr lvl="3"/>
            <a:r>
              <a:rPr lang="es-CL" noProof="0" smtClean="0"/>
              <a:t>Fourth level</a:t>
            </a:r>
          </a:p>
          <a:p>
            <a:pPr lvl="4"/>
            <a:r>
              <a:rPr lang="es-CL" noProof="0" smtClean="0"/>
              <a:t>Fifth level</a:t>
            </a:r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648200"/>
          </a:xfrm>
        </p:spPr>
        <p:txBody>
          <a:bodyPr/>
          <a:lstStyle/>
          <a:p>
            <a:pPr lvl="0"/>
            <a:r>
              <a:rPr lang="es-CL" noProof="0" smtClean="0"/>
              <a:t>Click to edit Master text styles</a:t>
            </a:r>
          </a:p>
          <a:p>
            <a:pPr lvl="1"/>
            <a:r>
              <a:rPr lang="es-CL" noProof="0" smtClean="0"/>
              <a:t>Second level</a:t>
            </a:r>
          </a:p>
          <a:p>
            <a:pPr lvl="2"/>
            <a:r>
              <a:rPr lang="es-CL" noProof="0" smtClean="0"/>
              <a:t>Third level</a:t>
            </a:r>
          </a:p>
          <a:p>
            <a:pPr lvl="3"/>
            <a:r>
              <a:rPr lang="es-CL" noProof="0" smtClean="0"/>
              <a:t>Fourth level</a:t>
            </a:r>
          </a:p>
          <a:p>
            <a:pPr lvl="4"/>
            <a:r>
              <a:rPr lang="es-CL" noProof="0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035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b="1"/>
            </a:lvl1pPr>
          </a:lstStyle>
          <a:p>
            <a:pPr algn="l"/>
            <a:r>
              <a:rPr lang="es-CL" noProof="0" smtClean="0"/>
              <a:t>Click to edit Master title style</a:t>
            </a:r>
            <a:endParaRPr lang="es-CL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81000" y="6381750"/>
            <a:ext cx="8382000" cy="476250"/>
          </a:xfrm>
        </p:spPr>
        <p:txBody>
          <a:bodyPr/>
          <a:lstStyle/>
          <a:p>
            <a:r>
              <a:rPr lang="es-CL" dirty="0" smtClean="0"/>
              <a:t>Sadowsky &amp; Aninao    –    Etnolecto, la variable negada    –    SOCHIL 2013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838200"/>
            <a:ext cx="8229600" cy="457200"/>
          </a:xfrm>
        </p:spPr>
        <p:txBody>
          <a:bodyPr>
            <a:noAutofit/>
          </a:bodyPr>
          <a:lstStyle>
            <a:lvl1pPr>
              <a:buNone/>
              <a:defRPr sz="3200" b="1">
                <a:solidFill>
                  <a:srgbClr val="002060"/>
                </a:solidFill>
                <a:latin typeface="Charis SIL Compact" panose="02000500060000020004" pitchFamily="2" charset="0"/>
                <a:ea typeface="Charis SIL Compact" panose="02000500060000020004" pitchFamily="2" charset="0"/>
                <a:cs typeface="Charis SIL Compact" panose="02000500060000020004" pitchFamily="2" charset="0"/>
              </a:defRPr>
            </a:lvl1pPr>
          </a:lstStyle>
          <a:p>
            <a:pPr lvl="0"/>
            <a:r>
              <a:rPr lang="es-CL" noProof="0" dirty="0" err="1" smtClean="0"/>
              <a:t>Click</a:t>
            </a:r>
            <a:r>
              <a:rPr lang="es-CL" noProof="0" dirty="0" smtClean="0"/>
              <a:t> </a:t>
            </a:r>
            <a:r>
              <a:rPr lang="es-CL" noProof="0" dirty="0" err="1" smtClean="0"/>
              <a:t>to</a:t>
            </a:r>
            <a:r>
              <a:rPr lang="es-CL" noProof="0" dirty="0" smtClean="0"/>
              <a:t> </a:t>
            </a:r>
            <a:r>
              <a:rPr lang="es-CL" noProof="0" dirty="0" err="1" smtClean="0"/>
              <a:t>edit</a:t>
            </a:r>
            <a:r>
              <a:rPr lang="es-CL" noProof="0" dirty="0" smtClean="0"/>
              <a:t> Master </a:t>
            </a:r>
            <a:r>
              <a:rPr lang="es-CL" noProof="0" dirty="0" err="1" smtClean="0"/>
              <a:t>text</a:t>
            </a:r>
            <a:r>
              <a:rPr lang="es-CL" noProof="0" dirty="0" smtClean="0"/>
              <a:t> </a:t>
            </a:r>
            <a:r>
              <a:rPr lang="es-CL" noProof="0" dirty="0" err="1" smtClean="0"/>
              <a:t>styles</a:t>
            </a:r>
            <a:endParaRPr lang="es-CL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11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4788" y="428"/>
            <a:ext cx="9134423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228601"/>
            <a:ext cx="8229600" cy="5334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s-CL" noProof="0" dirty="0" err="1" smtClean="0"/>
              <a:t>Click</a:t>
            </a:r>
            <a:r>
              <a:rPr lang="es-CL" noProof="0" dirty="0" smtClean="0"/>
              <a:t> </a:t>
            </a:r>
            <a:r>
              <a:rPr lang="es-CL" noProof="0" dirty="0" err="1" smtClean="0"/>
              <a:t>to</a:t>
            </a:r>
            <a:r>
              <a:rPr lang="es-CL" noProof="0" dirty="0" smtClean="0"/>
              <a:t> </a:t>
            </a:r>
            <a:r>
              <a:rPr lang="es-CL" noProof="0" dirty="0" err="1" smtClean="0"/>
              <a:t>edit</a:t>
            </a:r>
            <a:r>
              <a:rPr lang="es-CL" noProof="0" dirty="0" smtClean="0"/>
              <a:t> Master </a:t>
            </a:r>
            <a:r>
              <a:rPr lang="es-CL" noProof="0" dirty="0" err="1" smtClean="0"/>
              <a:t>title</a:t>
            </a:r>
            <a:r>
              <a:rPr lang="es-CL" noProof="0" dirty="0" smtClean="0"/>
              <a:t> </a:t>
            </a:r>
            <a:r>
              <a:rPr lang="es-CL" noProof="0" dirty="0" err="1" smtClean="0"/>
              <a:t>style</a:t>
            </a:r>
            <a:endParaRPr lang="es-CL" noProof="0" dirty="0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s-CL" noProof="0" dirty="0" err="1" smtClean="0"/>
              <a:t>Click</a:t>
            </a:r>
            <a:r>
              <a:rPr lang="es-CL" noProof="0" dirty="0" smtClean="0"/>
              <a:t> </a:t>
            </a:r>
            <a:r>
              <a:rPr lang="es-CL" noProof="0" dirty="0" err="1" smtClean="0"/>
              <a:t>to</a:t>
            </a:r>
            <a:r>
              <a:rPr lang="es-CL" noProof="0" dirty="0" smtClean="0"/>
              <a:t> </a:t>
            </a:r>
            <a:r>
              <a:rPr lang="es-CL" noProof="0" dirty="0" err="1" smtClean="0"/>
              <a:t>edit</a:t>
            </a:r>
            <a:r>
              <a:rPr lang="es-CL" noProof="0" dirty="0" smtClean="0"/>
              <a:t> </a:t>
            </a:r>
            <a:r>
              <a:rPr lang="es-CL" noProof="0" dirty="0" err="1" smtClean="0"/>
              <a:t>Master</a:t>
            </a:r>
            <a:r>
              <a:rPr lang="es-CL" noProof="0" dirty="0" smtClean="0"/>
              <a:t> </a:t>
            </a:r>
            <a:r>
              <a:rPr lang="es-CL" noProof="0" dirty="0" err="1" smtClean="0"/>
              <a:t>text</a:t>
            </a:r>
            <a:r>
              <a:rPr lang="es-CL" noProof="0" dirty="0" smtClean="0"/>
              <a:t> </a:t>
            </a:r>
            <a:r>
              <a:rPr lang="es-CL" noProof="0" dirty="0" err="1" smtClean="0"/>
              <a:t>styles</a:t>
            </a:r>
            <a:endParaRPr lang="es-CL" noProof="0" dirty="0" smtClean="0"/>
          </a:p>
          <a:p>
            <a:pPr lvl="1"/>
            <a:r>
              <a:rPr lang="es-CL" noProof="0" dirty="0" err="1" smtClean="0"/>
              <a:t>Second</a:t>
            </a:r>
            <a:r>
              <a:rPr lang="es-CL" noProof="0" dirty="0" smtClean="0"/>
              <a:t> </a:t>
            </a:r>
            <a:r>
              <a:rPr lang="es-CL" noProof="0" dirty="0" err="1" smtClean="0"/>
              <a:t>level</a:t>
            </a:r>
            <a:endParaRPr lang="es-CL" noProof="0" dirty="0" smtClean="0"/>
          </a:p>
          <a:p>
            <a:pPr lvl="2"/>
            <a:r>
              <a:rPr lang="es-CL" noProof="0" dirty="0" err="1" smtClean="0"/>
              <a:t>Third</a:t>
            </a:r>
            <a:r>
              <a:rPr lang="es-CL" noProof="0" dirty="0" smtClean="0"/>
              <a:t> </a:t>
            </a:r>
            <a:r>
              <a:rPr lang="es-CL" noProof="0" dirty="0" err="1" smtClean="0"/>
              <a:t>level</a:t>
            </a:r>
            <a:endParaRPr lang="es-CL" noProof="0" dirty="0" smtClean="0"/>
          </a:p>
          <a:p>
            <a:pPr lvl="3"/>
            <a:r>
              <a:rPr lang="es-CL" noProof="0" dirty="0" err="1" smtClean="0"/>
              <a:t>Fourth</a:t>
            </a:r>
            <a:r>
              <a:rPr lang="es-CL" noProof="0" dirty="0" smtClean="0"/>
              <a:t> </a:t>
            </a:r>
            <a:r>
              <a:rPr lang="es-CL" noProof="0" dirty="0" err="1" smtClean="0"/>
              <a:t>level</a:t>
            </a:r>
            <a:endParaRPr lang="es-CL" noProof="0" dirty="0" smtClean="0"/>
          </a:p>
          <a:p>
            <a:pPr lvl="4"/>
            <a:r>
              <a:rPr lang="es-CL" noProof="0" dirty="0" err="1" smtClean="0"/>
              <a:t>Fifth</a:t>
            </a:r>
            <a:r>
              <a:rPr lang="es-CL" noProof="0" dirty="0" smtClean="0"/>
              <a:t> </a:t>
            </a:r>
            <a:r>
              <a:rPr lang="es-CL" noProof="0" dirty="0" err="1" smtClean="0"/>
              <a:t>level</a:t>
            </a:r>
            <a:endParaRPr lang="es-CL" noProof="0" dirty="0" smtClean="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81000" y="6553200"/>
            <a:ext cx="8458200" cy="304800"/>
          </a:xfrm>
          <a:prstGeom prst="rect">
            <a:avLst/>
          </a:prstGeom>
        </p:spPr>
        <p:txBody>
          <a:bodyPr anchor="b" anchorCtr="0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s-CL" dirty="0" smtClean="0"/>
              <a:t>Sadowsky &amp; Aninao    –    Etnolecto, la variable negada    –    SOCHIL 2013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5" r:id="rId9"/>
  </p:sldLayoutIdLst>
  <p:timing>
    <p:tnLst>
      <p:par>
        <p:cTn id="1" dur="indefinite" restart="never" nodeType="tmRoot"/>
      </p:par>
    </p:tnLst>
  </p:timing>
  <p:hf hdr="0"/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Charis SIL Compact" panose="02000500060000020004" pitchFamily="2" charset="0"/>
          <a:ea typeface="Charis SIL Compact" panose="02000500060000020004" pitchFamily="2" charset="0"/>
          <a:cs typeface="Charis SIL Compact" panose="02000500060000020004" pitchFamily="2" charset="0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Font typeface="Wingdings" pitchFamily="2" charset="2"/>
        <a:buChar char="§"/>
        <a:defRPr sz="2800">
          <a:latin typeface="Charis SIL Compact" panose="02000500060000020004" pitchFamily="2" charset="0"/>
          <a:ea typeface="Charis SIL Compact" panose="02000500060000020004" pitchFamily="2" charset="0"/>
          <a:cs typeface="Charis SIL Compact" panose="02000500060000020004" pitchFamily="2" charset="0"/>
        </a:defRPr>
      </a:lvl1pPr>
      <a:lvl2pPr marL="571500" indent="-228600" eaLnBrk="1" hangingPunct="1">
        <a:buFont typeface="Arial" pitchFamily="34" charset="0"/>
        <a:buChar char="•"/>
        <a:defRPr sz="2400">
          <a:latin typeface="Charis SIL Compact" panose="02000500060000020004" pitchFamily="2" charset="0"/>
          <a:ea typeface="Charis SIL Compact" panose="02000500060000020004" pitchFamily="2" charset="0"/>
          <a:cs typeface="Charis SIL Compact" panose="02000500060000020004" pitchFamily="2" charset="0"/>
        </a:defRPr>
      </a:lvl2pPr>
      <a:lvl3pPr marL="800100" indent="-228600" eaLnBrk="1" hangingPunct="1">
        <a:buChar char="•"/>
        <a:defRPr sz="2400">
          <a:latin typeface="Charis SIL Compact" panose="02000500060000020004" pitchFamily="2" charset="0"/>
          <a:ea typeface="Charis SIL Compact" panose="02000500060000020004" pitchFamily="2" charset="0"/>
          <a:cs typeface="Charis SIL Compact" panose="02000500060000020004" pitchFamily="2" charset="0"/>
        </a:defRPr>
      </a:lvl3pPr>
      <a:lvl4pPr marL="1028700" indent="-228600" eaLnBrk="1" hangingPunct="1">
        <a:buFont typeface="Arial" pitchFamily="34" charset="0"/>
        <a:buChar char="•"/>
        <a:defRPr sz="2000">
          <a:latin typeface="Charis SIL Compact" panose="02000500060000020004" pitchFamily="2" charset="0"/>
          <a:ea typeface="Charis SIL Compact" panose="02000500060000020004" pitchFamily="2" charset="0"/>
          <a:cs typeface="Charis SIL Compact" panose="02000500060000020004" pitchFamily="2" charset="0"/>
        </a:defRPr>
      </a:lvl4pPr>
      <a:lvl5pPr marL="1257300" indent="-228600" eaLnBrk="1" hangingPunct="1">
        <a:buFont typeface="Arial" pitchFamily="34" charset="0"/>
        <a:buChar char="•"/>
        <a:defRPr sz="2000">
          <a:latin typeface="Charis SIL Compact" panose="02000500060000020004" pitchFamily="2" charset="0"/>
          <a:ea typeface="Charis SIL Compact" panose="02000500060000020004" pitchFamily="2" charset="0"/>
          <a:cs typeface="Charis SIL Compact" panose="02000500060000020004" pitchFamily="2" charset="0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8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audio" Target="../media/media29.wav"/><Relationship Id="rId5" Type="http://schemas.microsoft.com/office/2007/relationships/media" Target="../media/media29.wav"/><Relationship Id="rId4" Type="http://schemas.openxmlformats.org/officeDocument/2006/relationships/audio" Target="../media/media28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990600" y="4953000"/>
            <a:ext cx="7696200" cy="1752600"/>
          </a:xfrm>
        </p:spPr>
        <p:txBody>
          <a:bodyPr>
            <a:normAutofit fontScale="92500" lnSpcReduction="20000"/>
          </a:bodyPr>
          <a:lstStyle/>
          <a:p>
            <a:r>
              <a:rPr lang="es-CL" dirty="0" smtClean="0"/>
              <a:t>Scott Sadowsky &amp; María José Aninao</a:t>
            </a:r>
          </a:p>
          <a:p>
            <a:r>
              <a:rPr lang="es-CL" dirty="0"/>
              <a:t>Universidad de La Frontera, Temuco, Chile</a:t>
            </a:r>
          </a:p>
          <a:p>
            <a:endParaRPr lang="es-CL" dirty="0" smtClean="0"/>
          </a:p>
          <a:p>
            <a:r>
              <a:rPr lang="es-CL" sz="2600" dirty="0" smtClean="0">
                <a:solidFill>
                  <a:srgbClr val="002060"/>
                </a:solidFill>
              </a:rPr>
              <a:t>XX Congreso Internacional SOCHIL</a:t>
            </a:r>
          </a:p>
          <a:p>
            <a:r>
              <a:rPr lang="es-CL" sz="2600" dirty="0" smtClean="0">
                <a:solidFill>
                  <a:srgbClr val="002060"/>
                </a:solidFill>
              </a:rPr>
              <a:t>Concepción, Chile  –  27-29 de noviembre de 2013</a:t>
            </a:r>
            <a:endParaRPr lang="es-CL" sz="2600" dirty="0">
              <a:solidFill>
                <a:srgbClr val="00206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04800" y="1905000"/>
            <a:ext cx="8382000" cy="1524000"/>
          </a:xfrm>
        </p:spPr>
        <p:txBody>
          <a:bodyPr>
            <a:normAutofit fontScale="90000"/>
          </a:bodyPr>
          <a:lstStyle/>
          <a:p>
            <a:r>
              <a:rPr lang="es-CL" b="1" i="1" dirty="0"/>
              <a:t>Etnolecto</a:t>
            </a:r>
            <a:r>
              <a:rPr lang="es-CL" b="1" dirty="0"/>
              <a:t>, la variable </a:t>
            </a:r>
            <a:r>
              <a:rPr lang="es-CL" b="1" dirty="0" smtClean="0"/>
              <a:t>negada</a:t>
            </a:r>
            <a:r>
              <a:rPr lang="es-CL" sz="3200" b="1" dirty="0" smtClean="0"/>
              <a:t/>
            </a:r>
            <a:br>
              <a:rPr lang="es-CL" sz="3200" b="1" dirty="0" smtClean="0"/>
            </a:br>
            <a:r>
              <a:rPr lang="es-CL" sz="3200" b="1" dirty="0" smtClean="0"/>
              <a:t>Inconcordancia </a:t>
            </a:r>
            <a:r>
              <a:rPr lang="es-CL" sz="3200" b="1" dirty="0"/>
              <a:t>de número en hablantes mapuches monolingües en castellano</a:t>
            </a:r>
            <a:endParaRPr lang="es-CL" sz="2800" b="1" i="1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CL" sz="3000" b="1" dirty="0" smtClean="0">
                <a:solidFill>
                  <a:schemeClr val="tx1"/>
                </a:solidFill>
              </a:rPr>
              <a:t>Entre sustantivos y determinantes</a:t>
            </a:r>
          </a:p>
          <a:p>
            <a:endParaRPr lang="es-CL" sz="3000" dirty="0" smtClean="0">
              <a:solidFill>
                <a:schemeClr val="tx1"/>
              </a:solidFill>
            </a:endParaRPr>
          </a:p>
          <a:p>
            <a:r>
              <a:rPr lang="es-CL" sz="3000" b="1" dirty="0" smtClean="0">
                <a:solidFill>
                  <a:schemeClr val="tx1"/>
                </a:solidFill>
              </a:rPr>
              <a:t>Mapudungun</a:t>
            </a:r>
            <a:r>
              <a:rPr lang="es-CL" sz="3000" dirty="0">
                <a:solidFill>
                  <a:schemeClr val="tx1"/>
                </a:solidFill>
              </a:rPr>
              <a:t/>
            </a:r>
            <a:br>
              <a:rPr lang="es-CL" sz="3000" dirty="0">
                <a:solidFill>
                  <a:schemeClr val="tx1"/>
                </a:solidFill>
              </a:rPr>
            </a:br>
            <a:r>
              <a:rPr lang="es-CL" sz="3000" dirty="0">
                <a:solidFill>
                  <a:schemeClr val="tx1"/>
                </a:solidFill>
              </a:rPr>
              <a:t>No marca el número morfológicamente </a:t>
            </a:r>
            <a:r>
              <a:rPr lang="es-CL" sz="3000" dirty="0" smtClean="0">
                <a:solidFill>
                  <a:schemeClr val="tx1"/>
                </a:solidFill>
              </a:rPr>
              <a:t>excepto en adjetivos.</a:t>
            </a:r>
            <a:endParaRPr lang="es-CL" sz="3000" cap="small" dirty="0" smtClean="0">
              <a:solidFill>
                <a:schemeClr val="tx1"/>
              </a:solidFill>
            </a:endParaRPr>
          </a:p>
          <a:p>
            <a:endParaRPr lang="es-CL" dirty="0">
              <a:solidFill>
                <a:schemeClr val="tx1"/>
              </a:solidFill>
            </a:endParaRPr>
          </a:p>
          <a:p>
            <a:pPr lvl="1">
              <a:tabLst>
                <a:tab pos="2743200" algn="l"/>
                <a:tab pos="4686300" algn="l"/>
              </a:tabLst>
            </a:pPr>
            <a:r>
              <a:rPr lang="es-CL" sz="2800" dirty="0" smtClean="0">
                <a:solidFill>
                  <a:schemeClr val="tx1"/>
                </a:solidFill>
              </a:rPr>
              <a:t>SINGULAR</a:t>
            </a:r>
            <a:r>
              <a:rPr lang="es-CL" sz="3200" dirty="0" smtClean="0">
                <a:solidFill>
                  <a:schemeClr val="tx1"/>
                </a:solidFill>
              </a:rPr>
              <a:t>	</a:t>
            </a:r>
            <a:r>
              <a:rPr lang="es-CL" sz="3500" b="1" dirty="0" err="1" smtClean="0">
                <a:solidFill>
                  <a:schemeClr val="tx1"/>
                </a:solidFill>
              </a:rPr>
              <a:t>kiñe</a:t>
            </a:r>
            <a:r>
              <a:rPr lang="es-CL" sz="3500" b="1" dirty="0" smtClean="0">
                <a:solidFill>
                  <a:schemeClr val="tx1"/>
                </a:solidFill>
              </a:rPr>
              <a:t>	</a:t>
            </a:r>
            <a:r>
              <a:rPr lang="es-CL" sz="3500" b="1" dirty="0" err="1" smtClean="0">
                <a:solidFill>
                  <a:schemeClr val="tx1"/>
                </a:solidFill>
              </a:rPr>
              <a:t>ruka</a:t>
            </a:r>
            <a:r>
              <a:rPr lang="es-CL" sz="3500" dirty="0" smtClean="0">
                <a:solidFill>
                  <a:schemeClr val="tx1"/>
                </a:solidFill>
              </a:rPr>
              <a:t/>
            </a:r>
            <a:br>
              <a:rPr lang="es-CL" sz="3500" dirty="0" smtClean="0">
                <a:solidFill>
                  <a:schemeClr val="tx1"/>
                </a:solidFill>
              </a:rPr>
            </a:br>
            <a:r>
              <a:rPr lang="es-CL" sz="3200" dirty="0" smtClean="0">
                <a:solidFill>
                  <a:schemeClr val="tx1"/>
                </a:solidFill>
              </a:rPr>
              <a:t>	</a:t>
            </a:r>
            <a:r>
              <a:rPr lang="es-CL" sz="3500" i="1" dirty="0" smtClean="0">
                <a:solidFill>
                  <a:schemeClr val="tx1"/>
                </a:solidFill>
              </a:rPr>
              <a:t>una	casa</a:t>
            </a:r>
          </a:p>
          <a:p>
            <a:pPr lvl="1">
              <a:tabLst>
                <a:tab pos="2743200" algn="l"/>
                <a:tab pos="4686300" algn="l"/>
              </a:tabLst>
            </a:pPr>
            <a:endParaRPr lang="es-CL" sz="3200" dirty="0">
              <a:solidFill>
                <a:schemeClr val="tx1"/>
              </a:solidFill>
            </a:endParaRPr>
          </a:p>
          <a:p>
            <a:pPr lvl="1">
              <a:tabLst>
                <a:tab pos="2743200" algn="l"/>
                <a:tab pos="4686300" algn="l"/>
              </a:tabLst>
            </a:pPr>
            <a:r>
              <a:rPr lang="es-CL" sz="2800" dirty="0" smtClean="0">
                <a:solidFill>
                  <a:schemeClr val="tx1"/>
                </a:solidFill>
              </a:rPr>
              <a:t>PLURAL</a:t>
            </a:r>
            <a:r>
              <a:rPr lang="es-CL" sz="3200" dirty="0" smtClean="0">
                <a:solidFill>
                  <a:schemeClr val="tx1"/>
                </a:solidFill>
              </a:rPr>
              <a:t>	</a:t>
            </a:r>
            <a:r>
              <a:rPr lang="es-CL" sz="3500" b="1" dirty="0" err="1" smtClean="0">
                <a:solidFill>
                  <a:schemeClr val="tx1"/>
                </a:solidFill>
              </a:rPr>
              <a:t>kechu</a:t>
            </a:r>
            <a:r>
              <a:rPr lang="es-CL" sz="3500" b="1" dirty="0" err="1" smtClean="0">
                <a:solidFill>
                  <a:srgbClr val="0070C0"/>
                </a:solidFill>
              </a:rPr>
              <a:t>ke</a:t>
            </a:r>
            <a:r>
              <a:rPr lang="es-CL" sz="3500" b="1" dirty="0">
                <a:solidFill>
                  <a:schemeClr val="tx1"/>
                </a:solidFill>
              </a:rPr>
              <a:t>	</a:t>
            </a:r>
            <a:r>
              <a:rPr lang="es-CL" sz="3500" b="1" dirty="0" err="1" smtClean="0">
                <a:solidFill>
                  <a:schemeClr val="tx1"/>
                </a:solidFill>
              </a:rPr>
              <a:t>ruka</a:t>
            </a:r>
            <a:r>
              <a:rPr lang="es-CL" sz="3500" dirty="0" smtClean="0">
                <a:solidFill>
                  <a:srgbClr val="FF0000"/>
                </a:solidFill>
              </a:rPr>
              <a:t>___</a:t>
            </a:r>
            <a:r>
              <a:rPr lang="es-CL" sz="3200" b="1" dirty="0" smtClean="0">
                <a:solidFill>
                  <a:schemeClr val="tx1"/>
                </a:solidFill>
              </a:rPr>
              <a:t/>
            </a:r>
            <a:br>
              <a:rPr lang="es-CL" sz="3200" b="1" dirty="0" smtClean="0">
                <a:solidFill>
                  <a:schemeClr val="tx1"/>
                </a:solidFill>
              </a:rPr>
            </a:br>
            <a:r>
              <a:rPr lang="es-CL" sz="3200" dirty="0" smtClean="0">
                <a:solidFill>
                  <a:schemeClr val="tx1"/>
                </a:solidFill>
              </a:rPr>
              <a:t>	</a:t>
            </a:r>
            <a:r>
              <a:rPr lang="es-CL" sz="3500" i="1" dirty="0" smtClean="0">
                <a:solidFill>
                  <a:schemeClr val="tx1"/>
                </a:solidFill>
              </a:rPr>
              <a:t>cinco  </a:t>
            </a:r>
            <a:r>
              <a:rPr lang="es-CL" sz="3500" b="1" i="1" dirty="0" smtClean="0">
                <a:solidFill>
                  <a:srgbClr val="0070C0"/>
                </a:solidFill>
              </a:rPr>
              <a:t>-</a:t>
            </a:r>
            <a:r>
              <a:rPr lang="es-CL" sz="3500" b="1" cap="small" dirty="0" err="1" smtClean="0">
                <a:solidFill>
                  <a:srgbClr val="0070C0"/>
                </a:solidFill>
              </a:rPr>
              <a:t>pl</a:t>
            </a:r>
            <a:r>
              <a:rPr lang="es-CL" sz="3500" i="1" dirty="0" smtClean="0">
                <a:solidFill>
                  <a:schemeClr val="tx1"/>
                </a:solidFill>
              </a:rPr>
              <a:t>	casas</a:t>
            </a:r>
            <a:endParaRPr lang="es-CL" sz="3500" i="1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Inconcordancia de número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/>
              <a:t>Paralelos con el mapudungun</a:t>
            </a:r>
          </a:p>
        </p:txBody>
      </p:sp>
    </p:spTree>
    <p:extLst>
      <p:ext uri="{BB962C8B-B14F-4D97-AF65-F5344CB8AC3E}">
        <p14:creationId xmlns:p14="http://schemas.microsoft.com/office/powerpoint/2010/main" val="264943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s-CL" b="1" dirty="0"/>
              <a:t>Interferencia</a:t>
            </a:r>
            <a:r>
              <a:rPr lang="es-CL" dirty="0"/>
              <a:t> entre mapudungun y castellano en </a:t>
            </a:r>
            <a:r>
              <a:rPr lang="es-CL" dirty="0" smtClean="0"/>
              <a:t>bilingües.</a:t>
            </a:r>
          </a:p>
          <a:p>
            <a:endParaRPr lang="es-CL" dirty="0"/>
          </a:p>
          <a:p>
            <a:r>
              <a:rPr lang="es-CL" b="1" dirty="0"/>
              <a:t>Transferencia</a:t>
            </a:r>
            <a:r>
              <a:rPr lang="es-CL" dirty="0"/>
              <a:t> de rasgos gramaticales del mapudungun al castellano</a:t>
            </a:r>
            <a:r>
              <a:rPr lang="es-CL" dirty="0" smtClean="0"/>
              <a:t>.</a:t>
            </a:r>
          </a:p>
          <a:p>
            <a:endParaRPr lang="es-CL" dirty="0"/>
          </a:p>
          <a:p>
            <a:r>
              <a:rPr lang="es-CL" b="1" dirty="0"/>
              <a:t>Aprendizaje imperfecto </a:t>
            </a:r>
            <a:r>
              <a:rPr lang="es-CL" dirty="0"/>
              <a:t>del castellano</a:t>
            </a:r>
            <a:r>
              <a:rPr lang="es-CL" dirty="0" smtClean="0"/>
              <a:t>.</a:t>
            </a:r>
          </a:p>
          <a:p>
            <a:endParaRPr lang="es-CL" dirty="0"/>
          </a:p>
          <a:p>
            <a:r>
              <a:rPr lang="es-CL" b="1" dirty="0"/>
              <a:t>Poca escolarización </a:t>
            </a:r>
            <a:r>
              <a:rPr lang="es-CL" dirty="0"/>
              <a:t>en </a:t>
            </a:r>
            <a:r>
              <a:rPr lang="es-CL" dirty="0" smtClean="0"/>
              <a:t>castellano.</a:t>
            </a:r>
            <a:endParaRPr lang="es-CL" dirty="0"/>
          </a:p>
          <a:p>
            <a:pPr marL="0" indent="0" algn="ctr">
              <a:buNone/>
            </a:pPr>
            <a:endParaRPr lang="es-CL" dirty="0" smtClean="0"/>
          </a:p>
          <a:p>
            <a:pPr marL="0" indent="0" algn="ctr">
              <a:buNone/>
            </a:pPr>
            <a:r>
              <a:rPr lang="es-CL" dirty="0" smtClean="0"/>
              <a:t>Idea subyacente:</a:t>
            </a:r>
          </a:p>
          <a:p>
            <a:pPr marL="0" indent="0" algn="ctr">
              <a:buNone/>
            </a:pPr>
            <a:r>
              <a:rPr lang="es-CL" b="1" dirty="0" smtClean="0"/>
              <a:t>Castellano “inadecuado” o “defectuoso”</a:t>
            </a:r>
            <a:endParaRPr lang="es-CL" b="1" dirty="0"/>
          </a:p>
          <a:p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Inconcordancia de número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/>
              <a:t>Factores a los cuales se atribuye</a:t>
            </a:r>
          </a:p>
        </p:txBody>
      </p:sp>
    </p:spTree>
    <p:extLst>
      <p:ext uri="{BB962C8B-B14F-4D97-AF65-F5344CB8AC3E}">
        <p14:creationId xmlns:p14="http://schemas.microsoft.com/office/powerpoint/2010/main" val="304027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La investigación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8580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  <a:tabLst>
                <a:tab pos="2857500" algn="l"/>
              </a:tabLst>
            </a:pPr>
            <a:r>
              <a:rPr lang="es-CL" sz="3200" b="1" dirty="0" smtClean="0"/>
              <a:t>Entrevistas sociolingüísticas:</a:t>
            </a:r>
            <a:br>
              <a:rPr lang="es-CL" sz="3200" b="1" dirty="0" smtClean="0"/>
            </a:br>
            <a:r>
              <a:rPr lang="es-CL" sz="3200" b="1" dirty="0" smtClean="0"/>
              <a:t>27 jóvenes mapuches</a:t>
            </a:r>
          </a:p>
          <a:p>
            <a:pPr>
              <a:tabLst>
                <a:tab pos="2857500" algn="l"/>
              </a:tabLst>
            </a:pPr>
            <a:endParaRPr lang="es-CL" b="1" dirty="0"/>
          </a:p>
          <a:p>
            <a:pPr>
              <a:tabLst>
                <a:tab pos="2857500" algn="l"/>
              </a:tabLst>
            </a:pPr>
            <a:r>
              <a:rPr lang="es-CL" b="1" dirty="0" smtClean="0"/>
              <a:t>Sexo</a:t>
            </a:r>
            <a:r>
              <a:rPr lang="es-CL" dirty="0" smtClean="0"/>
              <a:t>	13 mujeres / 14 hombres</a:t>
            </a:r>
          </a:p>
          <a:p>
            <a:pPr>
              <a:tabLst>
                <a:tab pos="2857500" algn="l"/>
              </a:tabLst>
            </a:pPr>
            <a:endParaRPr lang="es-CL" dirty="0" smtClean="0"/>
          </a:p>
          <a:p>
            <a:pPr>
              <a:tabLst>
                <a:tab pos="2857500" algn="l"/>
              </a:tabLst>
            </a:pPr>
            <a:r>
              <a:rPr lang="es-CL" b="1" dirty="0"/>
              <a:t>Región</a:t>
            </a:r>
            <a:r>
              <a:rPr lang="es-CL" dirty="0"/>
              <a:t>	Provincia de Cautín</a:t>
            </a:r>
          </a:p>
          <a:p>
            <a:pPr>
              <a:tabLst>
                <a:tab pos="2857500" algn="l"/>
              </a:tabLst>
            </a:pPr>
            <a:endParaRPr lang="es-CL" dirty="0"/>
          </a:p>
          <a:p>
            <a:pPr>
              <a:tabLst>
                <a:tab pos="2857500" algn="l"/>
              </a:tabLst>
            </a:pPr>
            <a:r>
              <a:rPr lang="es-CL" b="1" dirty="0"/>
              <a:t>Proveniencia</a:t>
            </a:r>
            <a:r>
              <a:rPr lang="es-CL" dirty="0"/>
              <a:t>	Rural</a:t>
            </a:r>
          </a:p>
          <a:p>
            <a:pPr>
              <a:tabLst>
                <a:tab pos="2857500" algn="l"/>
              </a:tabLst>
            </a:pPr>
            <a:endParaRPr lang="es-CL" dirty="0" smtClean="0"/>
          </a:p>
          <a:p>
            <a:pPr>
              <a:tabLst>
                <a:tab pos="2857500" algn="l"/>
              </a:tabLst>
            </a:pPr>
            <a:r>
              <a:rPr lang="es-CL" b="1" dirty="0" smtClean="0"/>
              <a:t>Edad</a:t>
            </a:r>
            <a:r>
              <a:rPr lang="es-CL" dirty="0" smtClean="0"/>
              <a:t>	15-19 años de edad</a:t>
            </a:r>
          </a:p>
          <a:p>
            <a:pPr>
              <a:tabLst>
                <a:tab pos="2857500" algn="l"/>
              </a:tabLst>
            </a:pPr>
            <a:endParaRPr lang="es-CL" dirty="0"/>
          </a:p>
          <a:p>
            <a:pPr>
              <a:tabLst>
                <a:tab pos="2857500" algn="l"/>
              </a:tabLst>
            </a:pPr>
            <a:r>
              <a:rPr lang="es-CL" b="1" dirty="0" smtClean="0"/>
              <a:t>Educación</a:t>
            </a:r>
            <a:r>
              <a:rPr lang="es-CL" dirty="0" smtClean="0"/>
              <a:t>	Cursando 3º </a:t>
            </a:r>
            <a:r>
              <a:rPr lang="es-CL" dirty="0"/>
              <a:t>o 4º </a:t>
            </a:r>
            <a:r>
              <a:rPr lang="es-CL" dirty="0" smtClean="0"/>
              <a:t>medio</a:t>
            </a:r>
          </a:p>
          <a:p>
            <a:pPr>
              <a:tabLst>
                <a:tab pos="2857500" algn="l"/>
              </a:tabLst>
            </a:pPr>
            <a:endParaRPr lang="es-CL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Metodología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/>
              <a:t>Población estudiada</a:t>
            </a:r>
          </a:p>
        </p:txBody>
      </p:sp>
    </p:spTree>
    <p:extLst>
      <p:ext uri="{BB962C8B-B14F-4D97-AF65-F5344CB8AC3E}">
        <p14:creationId xmlns:p14="http://schemas.microsoft.com/office/powerpoint/2010/main" val="182135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800600"/>
          </a:xfrm>
        </p:spPr>
        <p:txBody>
          <a:bodyPr>
            <a:normAutofit/>
          </a:bodyPr>
          <a:lstStyle/>
          <a:p>
            <a:r>
              <a:rPr lang="es-CL" b="1" dirty="0" smtClean="0"/>
              <a:t>Estrato socioeconómico	</a:t>
            </a:r>
            <a:br>
              <a:rPr lang="es-CL" b="1" dirty="0" smtClean="0"/>
            </a:br>
            <a:r>
              <a:rPr lang="es-CL" dirty="0" smtClean="0"/>
              <a:t>Pertenecen mayoritariamente a los estratos D y E (bajo y muy bajo)</a:t>
            </a:r>
            <a:endParaRPr lang="es-CL" b="1" dirty="0" smtClean="0"/>
          </a:p>
          <a:p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Metodología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dirty="0" smtClean="0"/>
              <a:t>Sadowsky &amp; Aninao    –    Etnolecto, la variable negada    –    SOCHIL 2013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pPr>
              <a:tabLst>
                <a:tab pos="2578100" algn="l"/>
              </a:tabLst>
            </a:pPr>
            <a:r>
              <a:rPr lang="es-CL" sz="3500" dirty="0"/>
              <a:t>Población estudiada</a:t>
            </a:r>
          </a:p>
          <a:p>
            <a:pPr>
              <a:tabLst>
                <a:tab pos="2578100" algn="l"/>
              </a:tabLst>
            </a:pP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156687"/>
            <a:ext cx="4572000" cy="332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9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b="1" dirty="0" smtClean="0"/>
              <a:t>Entrevista sociolingüística </a:t>
            </a:r>
            <a:r>
              <a:rPr lang="es-CL" dirty="0" smtClean="0"/>
              <a:t>de 30-45 minutos.</a:t>
            </a:r>
          </a:p>
          <a:p>
            <a:endParaRPr lang="es-CL" dirty="0"/>
          </a:p>
          <a:p>
            <a:r>
              <a:rPr lang="es-CL" dirty="0" smtClean="0"/>
              <a:t>Grabación de audio</a:t>
            </a:r>
            <a:br>
              <a:rPr lang="es-CL" dirty="0" smtClean="0"/>
            </a:br>
            <a:endParaRPr lang="es-CL" dirty="0" smtClean="0"/>
          </a:p>
          <a:p>
            <a:pPr marL="342900" lvl="1" indent="0">
              <a:buNone/>
            </a:pPr>
            <a:r>
              <a:rPr lang="es-CL" sz="2800" dirty="0" smtClean="0"/>
              <a:t>	</a:t>
            </a:r>
            <a:r>
              <a:rPr lang="es-CL" sz="2800" b="1" dirty="0" smtClean="0"/>
              <a:t>Audix HT5</a:t>
            </a:r>
            <a:r>
              <a:rPr lang="es-CL" sz="2800" dirty="0" smtClean="0"/>
              <a:t>			</a:t>
            </a:r>
            <a:r>
              <a:rPr lang="es-CL" sz="2800" b="1" dirty="0" smtClean="0"/>
              <a:t>Fostex FR-2LE</a:t>
            </a:r>
            <a:endParaRPr lang="es-CL" sz="280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Metodología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/>
              <a:t>Elicitación</a:t>
            </a:r>
          </a:p>
        </p:txBody>
      </p:sp>
      <p:pic>
        <p:nvPicPr>
          <p:cNvPr id="1026" name="Picture 2" descr="D:\Documents-SMS\Academic\Courses Taught\2013-UNRN-Fonetica\materiales\1-trabajo-de-campo-y-fonetica\graficos\audix-ht5-al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53" y="3733800"/>
            <a:ext cx="2649847" cy="280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45189"/>
            <a:ext cx="3505200" cy="258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7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6106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 smtClean="0"/>
              <a:t>Se </a:t>
            </a:r>
            <a:r>
              <a:rPr lang="es-CL" u="sng" dirty="0" smtClean="0"/>
              <a:t>excluyeron</a:t>
            </a:r>
            <a:r>
              <a:rPr lang="es-CL" dirty="0" smtClean="0"/>
              <a:t> los siguientes casos de inconcordancia de número del estudio:</a:t>
            </a:r>
          </a:p>
          <a:p>
            <a:pPr marL="0" indent="0">
              <a:buNone/>
            </a:pPr>
            <a:endParaRPr lang="es-CL" dirty="0" smtClean="0"/>
          </a:p>
          <a:p>
            <a:r>
              <a:rPr lang="es-CL" b="1" i="1" dirty="0" smtClean="0"/>
              <a:t>le</a:t>
            </a:r>
            <a:r>
              <a:rPr lang="es-CL" b="1" dirty="0" smtClean="0"/>
              <a:t> invariable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	</a:t>
            </a:r>
            <a:r>
              <a:rPr lang="es-CL" b="1" i="1" dirty="0" smtClean="0">
                <a:solidFill>
                  <a:srgbClr val="FF0000"/>
                </a:solidFill>
              </a:rPr>
              <a:t>le</a:t>
            </a:r>
            <a:r>
              <a:rPr lang="es-CL" i="1" dirty="0" smtClean="0"/>
              <a:t> </a:t>
            </a:r>
            <a:r>
              <a:rPr lang="es-CL" i="1" dirty="0"/>
              <a:t>dije a los </a:t>
            </a:r>
            <a:r>
              <a:rPr lang="es-CL" i="1" dirty="0" smtClean="0"/>
              <a:t>alumnos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Fenómeno panhispánico.</a:t>
            </a:r>
          </a:p>
          <a:p>
            <a:endParaRPr lang="es-CL" dirty="0" smtClean="0"/>
          </a:p>
          <a:p>
            <a:r>
              <a:rPr lang="es-CL" b="1" dirty="0" smtClean="0"/>
              <a:t>Frases aparentemente lexicalizadas en singular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	</a:t>
            </a:r>
            <a:r>
              <a:rPr lang="es-CL" i="1" dirty="0" smtClean="0"/>
              <a:t>los </a:t>
            </a:r>
            <a:r>
              <a:rPr lang="es-CL" b="1" i="1" dirty="0">
                <a:solidFill>
                  <a:srgbClr val="FF0000"/>
                </a:solidFill>
              </a:rPr>
              <a:t>fin</a:t>
            </a:r>
            <a:r>
              <a:rPr lang="es-CL" i="1" dirty="0"/>
              <a:t> de </a:t>
            </a:r>
            <a:r>
              <a:rPr lang="es-CL" i="1" dirty="0" smtClean="0"/>
              <a:t>semana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	</a:t>
            </a:r>
            <a:r>
              <a:rPr lang="es-CL" i="1" dirty="0" smtClean="0"/>
              <a:t>personas </a:t>
            </a:r>
            <a:r>
              <a:rPr lang="es-CL" b="1" i="1" dirty="0" smtClean="0">
                <a:solidFill>
                  <a:srgbClr val="FF0000"/>
                </a:solidFill>
              </a:rPr>
              <a:t>común</a:t>
            </a:r>
            <a:r>
              <a:rPr lang="es-CL" i="1" dirty="0" smtClean="0"/>
              <a:t> </a:t>
            </a:r>
            <a:r>
              <a:rPr lang="es-CL" i="1" dirty="0"/>
              <a:t>y </a:t>
            </a:r>
            <a:r>
              <a:rPr lang="es-CL" i="1" dirty="0" smtClean="0"/>
              <a:t>corrientes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mtClean="0"/>
              <a:t>Metodología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838200"/>
            <a:ext cx="8534400" cy="457200"/>
          </a:xfrm>
        </p:spPr>
        <p:txBody>
          <a:bodyPr>
            <a:noAutofit/>
          </a:bodyPr>
          <a:lstStyle/>
          <a:p>
            <a:r>
              <a:rPr lang="es-CL" dirty="0"/>
              <a:t>Análisis: Criterios de exclusión</a:t>
            </a:r>
          </a:p>
        </p:txBody>
      </p:sp>
    </p:spTree>
    <p:extLst>
      <p:ext uri="{BB962C8B-B14F-4D97-AF65-F5344CB8AC3E}">
        <p14:creationId xmlns:p14="http://schemas.microsoft.com/office/powerpoint/2010/main" val="5908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b="1" dirty="0" smtClean="0"/>
              <a:t>Mera ausencia </a:t>
            </a:r>
            <a:r>
              <a:rPr lang="es-CL" b="1" dirty="0"/>
              <a:t>del morfema </a:t>
            </a:r>
            <a:r>
              <a:rPr lang="es-CL" b="1" dirty="0" smtClean="0"/>
              <a:t>plural -/</a:t>
            </a:r>
            <a:r>
              <a:rPr lang="es-CL" b="1" dirty="0"/>
              <a:t>s</a:t>
            </a:r>
            <a:r>
              <a:rPr lang="es-CL" b="1" dirty="0" smtClean="0"/>
              <a:t>/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sz="3200" dirty="0" smtClean="0"/>
              <a:t>	</a:t>
            </a:r>
            <a:br>
              <a:rPr lang="es-CL" sz="3200" dirty="0" smtClean="0"/>
            </a:br>
            <a:r>
              <a:rPr lang="es-CL" sz="3200" dirty="0" smtClean="0"/>
              <a:t>	⟨ toda</a:t>
            </a:r>
            <a:r>
              <a:rPr lang="es-CL" sz="3200" b="1" dirty="0" smtClean="0">
                <a:solidFill>
                  <a:srgbClr val="0070C0"/>
                </a:solidFill>
              </a:rPr>
              <a:t>s</a:t>
            </a:r>
            <a:r>
              <a:rPr lang="es-CL" sz="3200" dirty="0" smtClean="0"/>
              <a:t>   la</a:t>
            </a:r>
            <a:r>
              <a:rPr lang="es-CL" sz="3200" b="1" dirty="0" smtClean="0">
                <a:solidFill>
                  <a:srgbClr val="0070C0"/>
                </a:solidFill>
              </a:rPr>
              <a:t>s</a:t>
            </a:r>
            <a:r>
              <a:rPr lang="es-CL" sz="3200" dirty="0" smtClean="0"/>
              <a:t>  cosa</a:t>
            </a:r>
            <a:r>
              <a:rPr lang="es-CL" sz="3200" b="1" dirty="0" smtClean="0">
                <a:solidFill>
                  <a:srgbClr val="0070C0"/>
                </a:solidFill>
              </a:rPr>
              <a:t>s</a:t>
            </a:r>
            <a:r>
              <a:rPr lang="es-CL" sz="3200" b="1" dirty="0" smtClean="0"/>
              <a:t>  </a:t>
            </a:r>
            <a:r>
              <a:rPr lang="es-CL" sz="3200" dirty="0" smtClean="0"/>
              <a:t>⟩</a:t>
            </a:r>
            <a:br>
              <a:rPr lang="es-CL" sz="3200" dirty="0" smtClean="0"/>
            </a:br>
            <a:r>
              <a:rPr lang="es-CL" sz="3200" dirty="0" smtClean="0"/>
              <a:t>	[ˈ</a:t>
            </a:r>
            <a:r>
              <a:rPr lang="es-CL" sz="3200" dirty="0" err="1" smtClean="0"/>
              <a:t>t̪o.ð̞a</a:t>
            </a:r>
            <a:r>
              <a:rPr lang="es-CL" sz="3200" b="1" dirty="0" smtClean="0">
                <a:solidFill>
                  <a:srgbClr val="FF0000"/>
                </a:solidFill>
              </a:rPr>
              <a:t>__</a:t>
            </a:r>
            <a:r>
              <a:rPr lang="es-CL" sz="3200" dirty="0" smtClean="0"/>
              <a:t> </a:t>
            </a:r>
            <a:r>
              <a:rPr lang="es-CL" sz="3200" dirty="0" err="1" smtClean="0"/>
              <a:t>la</a:t>
            </a:r>
            <a:r>
              <a:rPr lang="es-CL" sz="3200" b="1" dirty="0" err="1" smtClean="0">
                <a:solidFill>
                  <a:srgbClr val="0070C0"/>
                </a:solidFill>
              </a:rPr>
              <a:t>h</a:t>
            </a:r>
            <a:r>
              <a:rPr lang="es-CL" sz="3200" dirty="0" smtClean="0"/>
              <a:t> ˈko.sa</a:t>
            </a:r>
            <a:r>
              <a:rPr lang="es-CL" sz="3200" b="1" dirty="0" smtClean="0">
                <a:solidFill>
                  <a:srgbClr val="FF0000"/>
                </a:solidFill>
              </a:rPr>
              <a:t>__</a:t>
            </a:r>
            <a:r>
              <a:rPr lang="es-CL" sz="3200" dirty="0" smtClean="0"/>
              <a:t>]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En estos casos, no es posible determinar si se trata de inconcordancia de número o de un proceso fonológico (elisión de /s/ final).</a:t>
            </a:r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mtClean="0"/>
              <a:t>Metodología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838200"/>
            <a:ext cx="8534400" cy="457200"/>
          </a:xfrm>
        </p:spPr>
        <p:txBody>
          <a:bodyPr>
            <a:noAutofit/>
          </a:bodyPr>
          <a:lstStyle/>
          <a:p>
            <a:r>
              <a:rPr lang="es-CL" dirty="0"/>
              <a:t>Análisis: Criterios de exclusión</a:t>
            </a:r>
          </a:p>
        </p:txBody>
      </p:sp>
    </p:spTree>
    <p:extLst>
      <p:ext uri="{BB962C8B-B14F-4D97-AF65-F5344CB8AC3E}">
        <p14:creationId xmlns:p14="http://schemas.microsoft.com/office/powerpoint/2010/main" val="353010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Casos en los que </a:t>
            </a:r>
            <a:r>
              <a:rPr lang="es-CL" dirty="0"/>
              <a:t>son posibles tanto </a:t>
            </a:r>
            <a:r>
              <a:rPr lang="es-CL" dirty="0" smtClean="0"/>
              <a:t>la </a:t>
            </a:r>
            <a:r>
              <a:rPr lang="es-CL" b="1" dirty="0" smtClean="0"/>
              <a:t>concordancia gramatical</a:t>
            </a:r>
            <a:r>
              <a:rPr lang="es-CL" dirty="0" smtClean="0"/>
              <a:t> como la </a:t>
            </a:r>
            <a:r>
              <a:rPr lang="es-CL" b="1" dirty="0" smtClean="0"/>
              <a:t>concordancia semántica </a:t>
            </a:r>
            <a:r>
              <a:rPr lang="es-CL" dirty="0" smtClean="0"/>
              <a:t>o nocional.</a:t>
            </a:r>
            <a:br>
              <a:rPr lang="es-CL" dirty="0" smtClean="0"/>
            </a:b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	</a:t>
            </a:r>
            <a:r>
              <a:rPr lang="es-CL" i="1" dirty="0" smtClean="0"/>
              <a:t>La </a:t>
            </a:r>
            <a:r>
              <a:rPr lang="es-CL" b="1" i="1" dirty="0" smtClean="0">
                <a:solidFill>
                  <a:srgbClr val="0070C0"/>
                </a:solidFill>
              </a:rPr>
              <a:t>mayoría</a:t>
            </a:r>
            <a:r>
              <a:rPr lang="es-CL" i="1" dirty="0" smtClean="0">
                <a:solidFill>
                  <a:srgbClr val="0070C0"/>
                </a:solidFill>
              </a:rPr>
              <a:t> </a:t>
            </a:r>
            <a:r>
              <a:rPr lang="es-CL" i="1" dirty="0" smtClean="0"/>
              <a:t>de los vecinos </a:t>
            </a:r>
            <a:r>
              <a:rPr lang="es-CL" b="1" i="1" dirty="0" smtClean="0">
                <a:solidFill>
                  <a:srgbClr val="0070C0"/>
                </a:solidFill>
              </a:rPr>
              <a:t>cultiva</a:t>
            </a:r>
            <a:r>
              <a:rPr lang="es-CL" i="1" dirty="0" smtClean="0">
                <a:solidFill>
                  <a:srgbClr val="0070C0"/>
                </a:solidFill>
              </a:rPr>
              <a:t> </a:t>
            </a:r>
            <a:r>
              <a:rPr lang="es-CL" i="1" dirty="0" smtClean="0"/>
              <a:t>papas.</a:t>
            </a:r>
            <a:br>
              <a:rPr lang="es-CL" i="1" dirty="0" smtClean="0"/>
            </a:br>
            <a:r>
              <a:rPr lang="es-CL" i="1" dirty="0" smtClean="0"/>
              <a:t/>
            </a:r>
            <a:br>
              <a:rPr lang="es-CL" i="1" dirty="0" smtClean="0"/>
            </a:br>
            <a:r>
              <a:rPr lang="es-CL" i="1" dirty="0" smtClean="0"/>
              <a:t>	La mayoría de los</a:t>
            </a:r>
            <a:r>
              <a:rPr lang="es-CL" b="1" i="1" dirty="0" smtClean="0"/>
              <a:t> </a:t>
            </a:r>
            <a:r>
              <a:rPr lang="es-CL" b="1" i="1" dirty="0" smtClean="0">
                <a:solidFill>
                  <a:srgbClr val="008000"/>
                </a:solidFill>
              </a:rPr>
              <a:t>vecinos</a:t>
            </a:r>
            <a:r>
              <a:rPr lang="es-CL" b="1" i="1" dirty="0" smtClean="0"/>
              <a:t> </a:t>
            </a:r>
            <a:r>
              <a:rPr lang="es-CL" b="1" i="1" dirty="0" smtClean="0">
                <a:solidFill>
                  <a:srgbClr val="008000"/>
                </a:solidFill>
              </a:rPr>
              <a:t>cultivan</a:t>
            </a:r>
            <a:r>
              <a:rPr lang="es-CL" i="1" dirty="0" smtClean="0">
                <a:solidFill>
                  <a:srgbClr val="008000"/>
                </a:solidFill>
              </a:rPr>
              <a:t> </a:t>
            </a:r>
            <a:r>
              <a:rPr lang="es-CL" i="1" dirty="0" smtClean="0"/>
              <a:t>papas.</a:t>
            </a:r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mtClean="0"/>
              <a:t>Metodología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838200"/>
            <a:ext cx="8534400" cy="457200"/>
          </a:xfrm>
        </p:spPr>
        <p:txBody>
          <a:bodyPr>
            <a:noAutofit/>
          </a:bodyPr>
          <a:lstStyle/>
          <a:p>
            <a:r>
              <a:rPr lang="es-CL" dirty="0"/>
              <a:t>Análisis: Criterios de exclusión</a:t>
            </a:r>
          </a:p>
        </p:txBody>
      </p:sp>
    </p:spTree>
    <p:extLst>
      <p:ext uri="{BB962C8B-B14F-4D97-AF65-F5344CB8AC3E}">
        <p14:creationId xmlns:p14="http://schemas.microsoft.com/office/powerpoint/2010/main" val="297609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Ejemplos de inconcordancia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8580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tx1"/>
                </a:solidFill>
              </a:rPr>
              <a:t>Investigación de la inconcordancia de número en un grupo de hablantes mapuches.</a:t>
            </a:r>
          </a:p>
          <a:p>
            <a:endParaRPr lang="es-CL" dirty="0">
              <a:solidFill>
                <a:schemeClr val="tx1"/>
              </a:solidFill>
            </a:endParaRPr>
          </a:p>
          <a:p>
            <a:r>
              <a:rPr lang="es-CL" b="1" dirty="0" smtClean="0">
                <a:solidFill>
                  <a:schemeClr val="tx1"/>
                </a:solidFill>
              </a:rPr>
              <a:t>Definición de inconcordancia de número (IN)</a:t>
            </a:r>
            <a:br>
              <a:rPr lang="es-CL" b="1" dirty="0" smtClean="0">
                <a:solidFill>
                  <a:schemeClr val="tx1"/>
                </a:solidFill>
              </a:rPr>
            </a:br>
            <a:r>
              <a:rPr lang="es-CL" dirty="0" smtClean="0">
                <a:solidFill>
                  <a:schemeClr val="tx1"/>
                </a:solidFill>
              </a:rPr>
              <a:t>Falta de concordancia de número entre dos elementos lingüísticos que normalmente deben concordar.</a:t>
            </a:r>
          </a:p>
          <a:p>
            <a:pPr marL="0" indent="0" algn="ctr">
              <a:buNone/>
            </a:pPr>
            <a:r>
              <a:rPr lang="es-CL" dirty="0" smtClean="0">
                <a:solidFill>
                  <a:srgbClr val="FF0000"/>
                </a:solidFill>
              </a:rPr>
              <a:t>singular</a:t>
            </a:r>
            <a:r>
              <a:rPr lang="es-CL" dirty="0" smtClean="0">
                <a:solidFill>
                  <a:schemeClr val="tx1"/>
                </a:solidFill>
              </a:rPr>
              <a:t> + </a:t>
            </a:r>
            <a:r>
              <a:rPr lang="es-CL" dirty="0" smtClean="0">
                <a:solidFill>
                  <a:srgbClr val="0070C0"/>
                </a:solidFill>
              </a:rPr>
              <a:t>plural</a:t>
            </a:r>
          </a:p>
          <a:p>
            <a:pPr marL="0" indent="0" algn="ctr">
              <a:buNone/>
            </a:pPr>
            <a:r>
              <a:rPr lang="es-CL" dirty="0" smtClean="0">
                <a:solidFill>
                  <a:srgbClr val="0070C0"/>
                </a:solidFill>
              </a:rPr>
              <a:t>plural </a:t>
            </a:r>
            <a:r>
              <a:rPr lang="es-CL" dirty="0" smtClean="0">
                <a:solidFill>
                  <a:schemeClr val="tx1"/>
                </a:solidFill>
              </a:rPr>
              <a:t>+ </a:t>
            </a:r>
            <a:r>
              <a:rPr lang="es-CL" dirty="0" smtClean="0">
                <a:solidFill>
                  <a:srgbClr val="FF0000"/>
                </a:solidFill>
              </a:rPr>
              <a:t>singular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Introducción</a:t>
            </a:r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/>
              <a:t>Inconcordancia de número</a:t>
            </a:r>
          </a:p>
        </p:txBody>
      </p:sp>
    </p:spTree>
    <p:extLst>
      <p:ext uri="{BB962C8B-B14F-4D97-AF65-F5344CB8AC3E}">
        <p14:creationId xmlns:p14="http://schemas.microsoft.com/office/powerpoint/2010/main" val="49025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endParaRPr lang="es-CL" sz="36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Hay </a:t>
            </a:r>
            <a:r>
              <a:rPr lang="es-CL" sz="4000" b="1" dirty="0">
                <a:solidFill>
                  <a:srgbClr val="0070C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cosas</a:t>
            </a:r>
            <a:r>
              <a:rPr lang="es-CL" sz="4000" dirty="0">
                <a:solidFill>
                  <a:srgbClr val="0070C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que [a]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uno le </a:t>
            </a:r>
            <a:r>
              <a:rPr lang="es-CL" sz="4000" b="1" dirty="0" smtClean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pasa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.</a:t>
            </a:r>
          </a:p>
          <a:p>
            <a:pPr marL="0" indent="0" algn="ctr">
              <a:buNone/>
            </a:pPr>
            <a:endParaRPr lang="es-CL" sz="4000" dirty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Ejemplos de inconcordancia de número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sz="3200" b="0" i="1" dirty="0" smtClean="0">
                <a:solidFill>
                  <a:srgbClr val="0070C0"/>
                </a:solidFill>
              </a:rPr>
              <a:t>elemento nominal plural</a:t>
            </a:r>
            <a:r>
              <a:rPr lang="es-CL" sz="3200" b="0" i="1" dirty="0" smtClean="0">
                <a:solidFill>
                  <a:schemeClr val="tx1"/>
                </a:solidFill>
              </a:rPr>
              <a:t> / </a:t>
            </a:r>
            <a:r>
              <a:rPr lang="es-CL" sz="3200" b="0" i="1" dirty="0" smtClean="0">
                <a:solidFill>
                  <a:srgbClr val="FF0000"/>
                </a:solidFill>
              </a:rPr>
              <a:t>verbo singular</a:t>
            </a:r>
            <a:endParaRPr lang="es-CL" sz="3200" b="0" i="1" dirty="0">
              <a:solidFill>
                <a:srgbClr val="FF0000"/>
              </a:solidFill>
            </a:endParaRPr>
          </a:p>
        </p:txBody>
      </p:sp>
      <p:pic>
        <p:nvPicPr>
          <p:cNvPr id="7" name="inconcordancia-numero--hay-cosas-que-pasa--SHORT-MLP-F2-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endParaRPr lang="es-CL" sz="36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Porque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se pintan cosas de la naturaleza. 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Así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como los </a:t>
            </a:r>
            <a:r>
              <a:rPr lang="es-CL" sz="4000" b="1" dirty="0">
                <a:solidFill>
                  <a:srgbClr val="0070C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murales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que </a:t>
            </a:r>
            <a:r>
              <a:rPr lang="es-CL" sz="4000" b="1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está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ahí.</a:t>
            </a: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Ejemplos de inconcordancia de número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b="0" i="1" dirty="0">
                <a:solidFill>
                  <a:srgbClr val="0070C0"/>
                </a:solidFill>
              </a:rPr>
              <a:t>elemento nominal plural</a:t>
            </a:r>
            <a:r>
              <a:rPr lang="es-CL" b="0" i="1" dirty="0">
                <a:solidFill>
                  <a:schemeClr val="tx1"/>
                </a:solidFill>
              </a:rPr>
              <a:t> / </a:t>
            </a:r>
            <a:r>
              <a:rPr lang="es-CL" b="0" i="1" dirty="0">
                <a:solidFill>
                  <a:srgbClr val="FF0000"/>
                </a:solidFill>
              </a:rPr>
              <a:t>verbo singular</a:t>
            </a:r>
          </a:p>
        </p:txBody>
      </p:sp>
      <p:pic>
        <p:nvPicPr>
          <p:cNvPr id="3" name="inconcordancia-numero--asi-como-los-murales--MLP-F2-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endParaRPr lang="es-CL" sz="36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r>
              <a:rPr lang="es-CL" sz="4000" b="1" dirty="0" smtClean="0">
                <a:solidFill>
                  <a:srgbClr val="0070C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El matrimonio y </a:t>
            </a:r>
            <a:r>
              <a:rPr lang="es-CL" sz="4000" b="1" dirty="0">
                <a:solidFill>
                  <a:srgbClr val="0070C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las relaciones</a:t>
            </a:r>
            <a:r>
              <a:rPr lang="es-CL" sz="4000" b="1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se </a:t>
            </a:r>
            <a:r>
              <a:rPr lang="es-CL" sz="4000" b="1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hizo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para un hombre y una 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mujer,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poh.</a:t>
            </a:r>
          </a:p>
          <a:p>
            <a:pPr marL="0" indent="0">
              <a:buNone/>
            </a:pP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Ejemplos de inconcordancia de número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b="0" i="1" dirty="0">
                <a:solidFill>
                  <a:srgbClr val="0070C0"/>
                </a:solidFill>
              </a:rPr>
              <a:t>elemento nominal plural</a:t>
            </a:r>
            <a:r>
              <a:rPr lang="es-CL" b="0" i="1" dirty="0">
                <a:solidFill>
                  <a:schemeClr val="tx1"/>
                </a:solidFill>
              </a:rPr>
              <a:t> / </a:t>
            </a:r>
            <a:r>
              <a:rPr lang="es-CL" b="0" i="1" dirty="0">
                <a:solidFill>
                  <a:srgbClr val="FF0000"/>
                </a:solidFill>
              </a:rPr>
              <a:t>verbo singular</a:t>
            </a:r>
          </a:p>
        </p:txBody>
      </p:sp>
      <p:pic>
        <p:nvPicPr>
          <p:cNvPr id="7" name="inconcordancia-numero--el-matrimonio-y-las-relaciones-se-hizo--MLP-F2-0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8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382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La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miss hace de todo para tener el orden, pero ya como que se </a:t>
            </a:r>
            <a:r>
              <a:rPr lang="es-CL" sz="4000" b="1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acostumbró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dirty="0">
                <a:solidFill>
                  <a:schemeClr val="tx1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todos los </a:t>
            </a:r>
            <a:r>
              <a:rPr lang="es-CL" sz="4000" b="1" dirty="0">
                <a:solidFill>
                  <a:srgbClr val="0070C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cursos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que en esa 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sala…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se… se puede hacer lo que </a:t>
            </a:r>
            <a:r>
              <a:rPr lang="es-CL" sz="4000" b="1" dirty="0" smtClean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quiere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.</a:t>
            </a: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Ejemplos de inconcordancia de número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b="0" i="1" dirty="0">
                <a:solidFill>
                  <a:srgbClr val="0070C0"/>
                </a:solidFill>
              </a:rPr>
              <a:t>elemento nominal plural</a:t>
            </a:r>
            <a:r>
              <a:rPr lang="es-CL" b="0" i="1" dirty="0">
                <a:solidFill>
                  <a:schemeClr val="tx1"/>
                </a:solidFill>
              </a:rPr>
              <a:t> / </a:t>
            </a:r>
            <a:r>
              <a:rPr lang="es-CL" b="0" i="1" dirty="0">
                <a:solidFill>
                  <a:srgbClr val="FF0000"/>
                </a:solidFill>
              </a:rPr>
              <a:t>verbo singular</a:t>
            </a:r>
          </a:p>
        </p:txBody>
      </p:sp>
      <p:pic>
        <p:nvPicPr>
          <p:cNvPr id="3" name="inconcordancia-numero--las-miss-hace--MLP-F2-0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5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382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Como esa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parte de Pucón más </a:t>
            </a:r>
            <a:r>
              <a:rPr lang="es-CL" sz="4000" dirty="0" err="1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pa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’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allá, ¿cómo se llama? 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Eh… eh…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donde </a:t>
            </a:r>
            <a:r>
              <a:rPr lang="es-CL" sz="4000" b="1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tiene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una casa los </a:t>
            </a:r>
            <a:r>
              <a:rPr lang="es-CL" sz="4000" b="1" dirty="0">
                <a:solidFill>
                  <a:srgbClr val="0070C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presidentes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.</a:t>
            </a: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Ejemplos de inconcordancia de número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b="0" i="1" dirty="0">
                <a:solidFill>
                  <a:srgbClr val="0070C0"/>
                </a:solidFill>
              </a:rPr>
              <a:t>elemento nominal plural</a:t>
            </a:r>
            <a:r>
              <a:rPr lang="es-CL" b="0" i="1" dirty="0">
                <a:solidFill>
                  <a:schemeClr val="tx1"/>
                </a:solidFill>
              </a:rPr>
              <a:t> / </a:t>
            </a:r>
            <a:r>
              <a:rPr lang="es-CL" b="0" i="1" dirty="0">
                <a:solidFill>
                  <a:srgbClr val="FF0000"/>
                </a:solidFill>
              </a:rPr>
              <a:t>verbo singular</a:t>
            </a:r>
          </a:p>
        </p:txBody>
      </p:sp>
      <p:pic>
        <p:nvPicPr>
          <p:cNvPr id="7" name="inconcordancia-numero--tiene-casa-los-presidentes--MLP-F2-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8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endParaRPr lang="es-CL" sz="36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Pero llego con los pechos llenos de leche, que a mí de repente, le digo a las chiquillas que me </a:t>
            </a:r>
            <a:r>
              <a:rPr lang="es-CL" sz="4000" b="1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duele</a:t>
            </a:r>
            <a:r>
              <a:rPr lang="es-CL" sz="4000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los </a:t>
            </a:r>
            <a:r>
              <a:rPr lang="es-CL" sz="4000" b="1" dirty="0">
                <a:solidFill>
                  <a:srgbClr val="0070C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pechos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, donde los llevo tan llenos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.</a:t>
            </a: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Ejemplos de inconcordancia de número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b="0" i="1" dirty="0">
                <a:solidFill>
                  <a:srgbClr val="0070C0"/>
                </a:solidFill>
              </a:rPr>
              <a:t>elemento nominal plural</a:t>
            </a:r>
            <a:r>
              <a:rPr lang="es-CL" b="0" i="1" dirty="0">
                <a:solidFill>
                  <a:schemeClr val="tx1"/>
                </a:solidFill>
              </a:rPr>
              <a:t> / </a:t>
            </a:r>
            <a:r>
              <a:rPr lang="es-CL" b="0" i="1" dirty="0">
                <a:solidFill>
                  <a:srgbClr val="FF0000"/>
                </a:solidFill>
              </a:rPr>
              <a:t>verbo singular</a:t>
            </a:r>
          </a:p>
        </p:txBody>
      </p:sp>
      <p:pic>
        <p:nvPicPr>
          <p:cNvPr id="8" name="inconcordancia-numero--duele-los-pechos--MLP-F2-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7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endParaRPr lang="es-CL" sz="36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O 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ya,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si ya 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las </a:t>
            </a:r>
            <a:r>
              <a:rPr lang="es-CL" sz="4000" b="1" dirty="0">
                <a:solidFill>
                  <a:srgbClr val="0070C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personas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tienen muchos 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recursos… </a:t>
            </a:r>
            <a:r>
              <a:rPr lang="es-CL" sz="4000" b="1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llega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, </a:t>
            </a:r>
            <a:r>
              <a:rPr lang="es-CL" sz="4000" b="1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paga</a:t>
            </a:r>
            <a:r>
              <a:rPr lang="es-CL" sz="4000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una multa y </a:t>
            </a:r>
            <a:r>
              <a:rPr lang="es-CL" sz="4000" b="1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queda</a:t>
            </a:r>
            <a:r>
              <a:rPr lang="es-CL" sz="4000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limpio de 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todo.</a:t>
            </a:r>
            <a:endParaRPr lang="es-CL" sz="4000" dirty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Ejemplos de inconcordancia de número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b="0" i="1" dirty="0">
                <a:solidFill>
                  <a:srgbClr val="0070C0"/>
                </a:solidFill>
              </a:rPr>
              <a:t>elemento nominal plural</a:t>
            </a:r>
            <a:r>
              <a:rPr lang="es-CL" b="0" i="1" dirty="0">
                <a:solidFill>
                  <a:schemeClr val="tx1"/>
                </a:solidFill>
              </a:rPr>
              <a:t> / </a:t>
            </a:r>
            <a:r>
              <a:rPr lang="es-CL" b="0" i="1" dirty="0">
                <a:solidFill>
                  <a:srgbClr val="FF0000"/>
                </a:solidFill>
              </a:rPr>
              <a:t>verbo singular</a:t>
            </a:r>
          </a:p>
        </p:txBody>
      </p:sp>
      <p:pic>
        <p:nvPicPr>
          <p:cNvPr id="7" name="inconcordancia-numero--personas-tiene-muchos-recursos--MLP-F2-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4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endParaRPr lang="es-CL" sz="36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Yo tengo un grupo de amigos, o sea, no son amigos, son conocidos, pero comparto 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harto</a:t>
            </a:r>
            <a:r>
              <a:rPr lang="es-CL" sz="4000" b="1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s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con </a:t>
            </a:r>
            <a:r>
              <a:rPr lang="es-CL" sz="4000" b="1" dirty="0">
                <a:solidFill>
                  <a:srgbClr val="0070C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ellos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. Y ahí que cantan y </a:t>
            </a:r>
            <a:r>
              <a:rPr lang="es-CL" sz="4000" b="1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tiene</a:t>
            </a:r>
            <a:r>
              <a:rPr lang="es-CL" sz="4000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sus temas, poh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.</a:t>
            </a:r>
            <a:endParaRPr lang="es-CL" sz="4000" dirty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Ejemplos de inconcordancia de número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b="0" i="1" dirty="0">
                <a:solidFill>
                  <a:srgbClr val="0070C0"/>
                </a:solidFill>
              </a:rPr>
              <a:t>elemento nominal plural</a:t>
            </a:r>
            <a:r>
              <a:rPr lang="es-CL" b="0" i="1" dirty="0">
                <a:solidFill>
                  <a:schemeClr val="tx1"/>
                </a:solidFill>
              </a:rPr>
              <a:t> / </a:t>
            </a:r>
            <a:r>
              <a:rPr lang="es-CL" b="0" i="1" dirty="0">
                <a:solidFill>
                  <a:srgbClr val="FF0000"/>
                </a:solidFill>
              </a:rPr>
              <a:t>verbo singular</a:t>
            </a:r>
          </a:p>
        </p:txBody>
      </p:sp>
      <p:pic>
        <p:nvPicPr>
          <p:cNvPr id="3" name="inconcordancia-numero--cantan-y-tiene--MLP-M2-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6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endParaRPr lang="es-CL" sz="36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Son esos </a:t>
            </a:r>
            <a:r>
              <a:rPr lang="es-CL" sz="4000" b="1" dirty="0" smtClean="0">
                <a:solidFill>
                  <a:srgbClr val="0070C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tres</a:t>
            </a:r>
            <a:r>
              <a:rPr lang="es-CL" sz="4000" dirty="0" smtClean="0">
                <a:solidFill>
                  <a:srgbClr val="0070C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que </a:t>
            </a:r>
            <a:r>
              <a:rPr lang="es-CL" sz="4000" b="1" dirty="0" smtClean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está</a:t>
            </a:r>
            <a:r>
              <a:rPr lang="es-CL" sz="4000" dirty="0" smtClean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hasta el momento.</a:t>
            </a:r>
            <a:endParaRPr lang="es-CL" sz="4000" dirty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Ejemplos de inconcordancia de número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b="0" i="1" dirty="0">
                <a:solidFill>
                  <a:srgbClr val="0070C0"/>
                </a:solidFill>
              </a:rPr>
              <a:t>elemento nominal plural</a:t>
            </a:r>
            <a:r>
              <a:rPr lang="es-CL" b="0" i="1" dirty="0">
                <a:solidFill>
                  <a:schemeClr val="tx1"/>
                </a:solidFill>
              </a:rPr>
              <a:t> / </a:t>
            </a:r>
            <a:r>
              <a:rPr lang="es-CL" b="0" i="1" dirty="0">
                <a:solidFill>
                  <a:srgbClr val="FF0000"/>
                </a:solidFill>
              </a:rPr>
              <a:t>verbo singular</a:t>
            </a:r>
          </a:p>
        </p:txBody>
      </p:sp>
      <p:pic>
        <p:nvPicPr>
          <p:cNvPr id="7" name="inconcordancia-numero--son-esos-tres-que-esta--MLP-M2-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6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endParaRPr lang="es-CL" sz="36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A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las cinco empezaba el cine, hasta las ocho, y la mayoría de las veces </a:t>
            </a:r>
            <a:r>
              <a:rPr lang="es-CL" sz="4000" b="1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era</a:t>
            </a:r>
            <a:r>
              <a:rPr lang="es-CL" sz="4000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b="1" dirty="0">
                <a:solidFill>
                  <a:srgbClr val="0070C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películas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buenas, ahí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.</a:t>
            </a:r>
            <a:endParaRPr lang="es-CL" sz="4000" dirty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Ejemplos de inconcordancia de número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b="0" i="1" dirty="0">
                <a:solidFill>
                  <a:srgbClr val="0070C0"/>
                </a:solidFill>
              </a:rPr>
              <a:t>elemento nominal plural</a:t>
            </a:r>
            <a:r>
              <a:rPr lang="es-CL" b="0" i="1" dirty="0">
                <a:solidFill>
                  <a:schemeClr val="tx1"/>
                </a:solidFill>
              </a:rPr>
              <a:t> / </a:t>
            </a:r>
            <a:r>
              <a:rPr lang="es-CL" b="0" i="1" dirty="0">
                <a:solidFill>
                  <a:srgbClr val="FF0000"/>
                </a:solidFill>
              </a:rPr>
              <a:t>verbo singular</a:t>
            </a:r>
          </a:p>
        </p:txBody>
      </p:sp>
      <p:pic>
        <p:nvPicPr>
          <p:cNvPr id="3" name="inconcordancia-numero--era-peliculas-buenas--MLP-M2-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4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Verbo </a:t>
            </a:r>
            <a:r>
              <a:rPr lang="es-CL" dirty="0">
                <a:solidFill>
                  <a:srgbClr val="FF0000"/>
                </a:solidFill>
              </a:rPr>
              <a:t>singular </a:t>
            </a:r>
            <a:r>
              <a:rPr lang="es-CL" dirty="0"/>
              <a:t>con </a:t>
            </a:r>
            <a:r>
              <a:rPr lang="es-CL" dirty="0" smtClean="0"/>
              <a:t>elemento nominal </a:t>
            </a:r>
            <a:r>
              <a:rPr lang="es-CL" dirty="0" smtClean="0">
                <a:solidFill>
                  <a:srgbClr val="0070C0"/>
                </a:solidFill>
              </a:rPr>
              <a:t>plural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i="1" dirty="0" smtClean="0"/>
              <a:t>Me </a:t>
            </a:r>
            <a:r>
              <a:rPr lang="es-CL" b="1" i="1" dirty="0" smtClean="0">
                <a:solidFill>
                  <a:srgbClr val="FF0000"/>
                </a:solidFill>
              </a:rPr>
              <a:t>llama</a:t>
            </a:r>
            <a:r>
              <a:rPr lang="es-CL" i="1" dirty="0" smtClean="0">
                <a:solidFill>
                  <a:srgbClr val="FF0000"/>
                </a:solidFill>
              </a:rPr>
              <a:t> </a:t>
            </a:r>
            <a:r>
              <a:rPr lang="es-CL" i="1" dirty="0" smtClean="0"/>
              <a:t>mucho mis </a:t>
            </a:r>
            <a:r>
              <a:rPr lang="es-CL" b="1" i="1" dirty="0" smtClean="0">
                <a:solidFill>
                  <a:srgbClr val="0070C0"/>
                </a:solidFill>
              </a:rPr>
              <a:t>amigos</a:t>
            </a:r>
            <a:r>
              <a:rPr lang="es-CL" i="1" dirty="0" smtClean="0"/>
              <a:t>.</a:t>
            </a:r>
            <a:endParaRPr lang="es-CL" i="1" dirty="0"/>
          </a:p>
          <a:p>
            <a:endParaRPr lang="es-CL" dirty="0" smtClean="0"/>
          </a:p>
          <a:p>
            <a:r>
              <a:rPr lang="es-CL" dirty="0" smtClean="0"/>
              <a:t>Verbo </a:t>
            </a:r>
            <a:r>
              <a:rPr lang="es-CL" dirty="0">
                <a:solidFill>
                  <a:srgbClr val="0070C0"/>
                </a:solidFill>
              </a:rPr>
              <a:t>plural </a:t>
            </a:r>
            <a:r>
              <a:rPr lang="es-CL" dirty="0"/>
              <a:t>con elemento </a:t>
            </a:r>
            <a:r>
              <a:rPr lang="es-CL" dirty="0" smtClean="0"/>
              <a:t>nominal </a:t>
            </a:r>
            <a:r>
              <a:rPr lang="es-CL" dirty="0" smtClean="0">
                <a:solidFill>
                  <a:srgbClr val="FF0000"/>
                </a:solidFill>
              </a:rPr>
              <a:t>singular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i="1" dirty="0" smtClean="0"/>
              <a:t>Mi </a:t>
            </a:r>
            <a:r>
              <a:rPr lang="es-CL" b="1" i="1" dirty="0">
                <a:solidFill>
                  <a:srgbClr val="FF0000"/>
                </a:solidFill>
              </a:rPr>
              <a:t>papá</a:t>
            </a:r>
            <a:r>
              <a:rPr lang="es-CL" i="1" dirty="0">
                <a:solidFill>
                  <a:srgbClr val="FF0000"/>
                </a:solidFill>
              </a:rPr>
              <a:t> </a:t>
            </a:r>
            <a:r>
              <a:rPr lang="es-CL" i="1" dirty="0"/>
              <a:t>me llamó </a:t>
            </a:r>
            <a:r>
              <a:rPr lang="es-CL" i="1" dirty="0" smtClean="0"/>
              <a:t>y </a:t>
            </a:r>
            <a:r>
              <a:rPr lang="es-CL" i="1" dirty="0"/>
              <a:t>me </a:t>
            </a:r>
            <a:r>
              <a:rPr lang="es-CL" b="1" i="1" dirty="0">
                <a:solidFill>
                  <a:srgbClr val="0070C0"/>
                </a:solidFill>
              </a:rPr>
              <a:t>pidieron</a:t>
            </a:r>
            <a:r>
              <a:rPr lang="es-CL" i="1" dirty="0">
                <a:solidFill>
                  <a:srgbClr val="0070C0"/>
                </a:solidFill>
              </a:rPr>
              <a:t> </a:t>
            </a:r>
            <a:r>
              <a:rPr lang="es-CL" i="1" dirty="0"/>
              <a:t>que no </a:t>
            </a:r>
            <a:r>
              <a:rPr lang="es-CL" i="1" dirty="0" smtClean="0"/>
              <a:t>fuera.</a:t>
            </a:r>
            <a:endParaRPr lang="es-CL" i="1" dirty="0"/>
          </a:p>
          <a:p>
            <a:endParaRPr lang="es-CL" dirty="0" smtClean="0"/>
          </a:p>
          <a:p>
            <a:r>
              <a:rPr lang="es-CL" dirty="0" smtClean="0"/>
              <a:t>Sustantivo </a:t>
            </a:r>
            <a:r>
              <a:rPr lang="es-CL" dirty="0">
                <a:solidFill>
                  <a:srgbClr val="FF0000"/>
                </a:solidFill>
              </a:rPr>
              <a:t>singular </a:t>
            </a:r>
            <a:r>
              <a:rPr lang="es-CL" dirty="0"/>
              <a:t>con determinante </a:t>
            </a:r>
            <a:r>
              <a:rPr lang="es-CL" dirty="0" smtClean="0">
                <a:solidFill>
                  <a:srgbClr val="0070C0"/>
                </a:solidFill>
              </a:rPr>
              <a:t>plural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b="1" i="1" dirty="0" smtClean="0">
                <a:solidFill>
                  <a:srgbClr val="0070C0"/>
                </a:solidFill>
              </a:rPr>
              <a:t>Las</a:t>
            </a:r>
            <a:r>
              <a:rPr lang="es-CL" i="1" dirty="0" smtClean="0">
                <a:solidFill>
                  <a:srgbClr val="0070C0"/>
                </a:solidFill>
              </a:rPr>
              <a:t> </a:t>
            </a:r>
            <a:r>
              <a:rPr lang="es-CL" b="1" i="1" dirty="0">
                <a:solidFill>
                  <a:srgbClr val="FF0000"/>
                </a:solidFill>
              </a:rPr>
              <a:t>mujer</a:t>
            </a:r>
            <a:r>
              <a:rPr lang="es-CL" i="1" dirty="0">
                <a:solidFill>
                  <a:srgbClr val="FF0000"/>
                </a:solidFill>
              </a:rPr>
              <a:t> </a:t>
            </a:r>
            <a:r>
              <a:rPr lang="es-CL" i="1" dirty="0"/>
              <a:t>que </a:t>
            </a:r>
            <a:r>
              <a:rPr lang="es-CL" i="1" dirty="0" smtClean="0"/>
              <a:t>vinieron no saludaron.</a:t>
            </a:r>
            <a:endParaRPr lang="es-CL" i="1" dirty="0"/>
          </a:p>
          <a:p>
            <a:endParaRPr lang="es-CL" dirty="0" smtClean="0"/>
          </a:p>
          <a:p>
            <a:r>
              <a:rPr lang="es-CL" dirty="0" smtClean="0"/>
              <a:t>Sustantivo </a:t>
            </a:r>
            <a:r>
              <a:rPr lang="es-CL" dirty="0">
                <a:solidFill>
                  <a:srgbClr val="0070C0"/>
                </a:solidFill>
              </a:rPr>
              <a:t>plural</a:t>
            </a:r>
            <a:r>
              <a:rPr lang="es-CL" dirty="0"/>
              <a:t> con determinante </a:t>
            </a:r>
            <a:r>
              <a:rPr lang="es-CL" dirty="0" smtClean="0">
                <a:solidFill>
                  <a:srgbClr val="FF0000"/>
                </a:solidFill>
              </a:rPr>
              <a:t>singular</a:t>
            </a:r>
            <a:br>
              <a:rPr lang="es-CL" dirty="0" smtClean="0">
                <a:solidFill>
                  <a:srgbClr val="FF0000"/>
                </a:solidFill>
              </a:rPr>
            </a:br>
            <a:r>
              <a:rPr lang="es-CL" b="1" i="1" dirty="0" smtClean="0">
                <a:solidFill>
                  <a:srgbClr val="FF0000"/>
                </a:solidFill>
              </a:rPr>
              <a:t>Este</a:t>
            </a:r>
            <a:r>
              <a:rPr lang="es-CL" i="1" dirty="0" smtClean="0">
                <a:solidFill>
                  <a:srgbClr val="FF0000"/>
                </a:solidFill>
              </a:rPr>
              <a:t> </a:t>
            </a:r>
            <a:r>
              <a:rPr lang="es-CL" b="1" i="1" dirty="0" smtClean="0">
                <a:solidFill>
                  <a:srgbClr val="0070C0"/>
                </a:solidFill>
              </a:rPr>
              <a:t>hombres</a:t>
            </a:r>
            <a:r>
              <a:rPr lang="es-CL" i="1" dirty="0" smtClean="0">
                <a:solidFill>
                  <a:srgbClr val="0070C0"/>
                </a:solidFill>
              </a:rPr>
              <a:t> </a:t>
            </a:r>
            <a:r>
              <a:rPr lang="es-CL" i="1" dirty="0" smtClean="0"/>
              <a:t>siempre llegan atrasados.</a:t>
            </a:r>
            <a:endParaRPr lang="es-CL" i="1" dirty="0"/>
          </a:p>
          <a:p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Inconcordancia de número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/>
              <a:t>Ejemplos</a:t>
            </a:r>
          </a:p>
        </p:txBody>
      </p:sp>
    </p:spTree>
    <p:extLst>
      <p:ext uri="{BB962C8B-B14F-4D97-AF65-F5344CB8AC3E}">
        <p14:creationId xmlns:p14="http://schemas.microsoft.com/office/powerpoint/2010/main" val="370355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endParaRPr lang="es-CL" sz="36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Pero igual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hay </a:t>
            </a:r>
            <a:r>
              <a:rPr lang="es-CL" sz="4000" b="1" dirty="0" smtClean="0">
                <a:solidFill>
                  <a:srgbClr val="0070C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talleres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, sí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, 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pero…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no me </a:t>
            </a:r>
            <a:r>
              <a:rPr lang="es-CL" sz="4000" b="1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gusta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. No me </a:t>
            </a:r>
            <a:r>
              <a:rPr lang="es-CL" sz="4000" b="1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llama</a:t>
            </a:r>
            <a:r>
              <a:rPr lang="es-CL" sz="4000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la atención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.</a:t>
            </a:r>
            <a:endParaRPr lang="es-CL" sz="4000" dirty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Ejemplos de inconcordancia de número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b="0" i="1" dirty="0">
                <a:solidFill>
                  <a:srgbClr val="0070C0"/>
                </a:solidFill>
              </a:rPr>
              <a:t>elemento nominal plural</a:t>
            </a:r>
            <a:r>
              <a:rPr lang="es-CL" b="0" i="1" dirty="0">
                <a:solidFill>
                  <a:schemeClr val="tx1"/>
                </a:solidFill>
              </a:rPr>
              <a:t> / </a:t>
            </a:r>
            <a:r>
              <a:rPr lang="es-CL" b="0" i="1" dirty="0">
                <a:solidFill>
                  <a:srgbClr val="FF0000"/>
                </a:solidFill>
              </a:rPr>
              <a:t>verbo singular</a:t>
            </a:r>
          </a:p>
        </p:txBody>
      </p:sp>
      <p:pic>
        <p:nvPicPr>
          <p:cNvPr id="7" name="inconcordancia-numero--talleres-no-me-gusta--MLP-M2-0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endParaRPr lang="es-CL" sz="36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No sé, yo encuentro que si se dan el respeto los dos, </a:t>
            </a:r>
            <a:r>
              <a:rPr lang="es-CL" sz="4000" b="1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tendrían</a:t>
            </a:r>
            <a:r>
              <a:rPr lang="es-CL" sz="4000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que ser un </a:t>
            </a:r>
            <a:r>
              <a:rPr lang="es-CL" sz="4000" b="1" dirty="0">
                <a:solidFill>
                  <a:srgbClr val="008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respeto</a:t>
            </a:r>
            <a:r>
              <a:rPr lang="es-CL" sz="4000" dirty="0">
                <a:solidFill>
                  <a:srgbClr val="008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mutuo.</a:t>
            </a: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Ejemplos de inconcordancia de número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b="0" i="1" dirty="0">
                <a:solidFill>
                  <a:srgbClr val="008000"/>
                </a:solidFill>
              </a:rPr>
              <a:t>elemento nominal </a:t>
            </a:r>
            <a:r>
              <a:rPr lang="es-CL" b="0" i="1" dirty="0" smtClean="0">
                <a:solidFill>
                  <a:srgbClr val="008000"/>
                </a:solidFill>
              </a:rPr>
              <a:t>singular </a:t>
            </a:r>
            <a:r>
              <a:rPr lang="es-CL" b="0" i="1" dirty="0" smtClean="0">
                <a:solidFill>
                  <a:schemeClr val="tx1"/>
                </a:solidFill>
              </a:rPr>
              <a:t>/ </a:t>
            </a:r>
            <a:r>
              <a:rPr lang="es-CL" b="0" i="1" dirty="0">
                <a:solidFill>
                  <a:srgbClr val="FF0000"/>
                </a:solidFill>
              </a:rPr>
              <a:t>verbo </a:t>
            </a:r>
            <a:r>
              <a:rPr lang="es-CL" b="0" i="1" dirty="0" smtClean="0">
                <a:solidFill>
                  <a:srgbClr val="FF0000"/>
                </a:solidFill>
              </a:rPr>
              <a:t>plural</a:t>
            </a:r>
            <a:endParaRPr lang="es-CL" sz="3200" dirty="0">
              <a:solidFill>
                <a:srgbClr val="FF0000"/>
              </a:solidFill>
            </a:endParaRPr>
          </a:p>
        </p:txBody>
      </p:sp>
      <p:pic>
        <p:nvPicPr>
          <p:cNvPr id="3" name="inconcordancia-numero--tendrían-que-ser-un-respeto--MLP-F2-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7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endParaRPr lang="es-CL" sz="36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Como un tipo 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de pescado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, 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así… no sé, volando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así, como un tipo de pescado, ampolleta, </a:t>
            </a:r>
            <a:r>
              <a:rPr lang="es-CL" sz="4000" b="1" dirty="0">
                <a:solidFill>
                  <a:srgbClr val="008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algo</a:t>
            </a:r>
            <a:r>
              <a:rPr lang="es-CL" sz="4000" dirty="0">
                <a:solidFill>
                  <a:srgbClr val="008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raro que </a:t>
            </a:r>
            <a:r>
              <a:rPr lang="es-CL" sz="4000" b="1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aparecen</a:t>
            </a:r>
            <a:r>
              <a:rPr lang="es-CL" sz="4000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a veces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.</a:t>
            </a: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Ejemplos de inconcordancia de número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b="0" i="1" dirty="0">
                <a:solidFill>
                  <a:srgbClr val="008000"/>
                </a:solidFill>
              </a:rPr>
              <a:t>elemento nominal singular </a:t>
            </a:r>
            <a:r>
              <a:rPr lang="es-CL" b="0" i="1" dirty="0">
                <a:solidFill>
                  <a:schemeClr val="tx1"/>
                </a:solidFill>
              </a:rPr>
              <a:t>/ </a:t>
            </a:r>
            <a:r>
              <a:rPr lang="es-CL" b="0" i="1" dirty="0">
                <a:solidFill>
                  <a:srgbClr val="FF0000"/>
                </a:solidFill>
              </a:rPr>
              <a:t>verbo plural</a:t>
            </a:r>
            <a:endParaRPr lang="es-CL" dirty="0">
              <a:solidFill>
                <a:srgbClr val="FF0000"/>
              </a:solidFill>
            </a:endParaRPr>
          </a:p>
        </p:txBody>
      </p:sp>
      <p:pic>
        <p:nvPicPr>
          <p:cNvPr id="7" name="inconcordancia-numero--pescado-que-aparecen--MLP-M2-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endParaRPr lang="es-CL" sz="36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Sí, sí de… en 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verano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juntan </a:t>
            </a:r>
            <a:r>
              <a:rPr lang="es-CL" sz="4000" b="1" dirty="0">
                <a:solidFill>
                  <a:srgbClr val="008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leña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, comprando así. 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Y, </a:t>
            </a:r>
            <a:r>
              <a:rPr lang="es-CL" sz="4000" dirty="0" err="1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pa’l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invierno. 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Lo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dejen que se </a:t>
            </a:r>
            <a:r>
              <a:rPr lang="es-CL" sz="4000" b="1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sequen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, </a:t>
            </a:r>
            <a:r>
              <a:rPr lang="es-CL" sz="4000" dirty="0" err="1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pa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’ qué no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tire tanto humo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.</a:t>
            </a: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Ejemplos de inconcordancia de número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b="0" i="1" dirty="0">
                <a:solidFill>
                  <a:srgbClr val="008000"/>
                </a:solidFill>
              </a:rPr>
              <a:t>elemento nominal singular </a:t>
            </a:r>
            <a:r>
              <a:rPr lang="es-CL" b="0" i="1" dirty="0">
                <a:solidFill>
                  <a:schemeClr val="tx1"/>
                </a:solidFill>
              </a:rPr>
              <a:t>/ </a:t>
            </a:r>
            <a:r>
              <a:rPr lang="es-CL" b="0" i="1" dirty="0">
                <a:solidFill>
                  <a:srgbClr val="FF0000"/>
                </a:solidFill>
              </a:rPr>
              <a:t>verbo plural</a:t>
            </a:r>
            <a:endParaRPr lang="es-CL" dirty="0">
              <a:solidFill>
                <a:srgbClr val="FF0000"/>
              </a:solidFill>
            </a:endParaRPr>
          </a:p>
        </p:txBody>
      </p:sp>
      <p:pic>
        <p:nvPicPr>
          <p:cNvPr id="3" name="inconcordancia-numero--lenya-que-se-secaMLP-M2-0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endParaRPr lang="es-CL" sz="36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Pero si lo </a:t>
            </a:r>
            <a:r>
              <a:rPr lang="es-CL" sz="4000" b="1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pillaban</a:t>
            </a:r>
            <a:r>
              <a:rPr lang="es-CL" sz="4000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b="1" dirty="0" smtClean="0">
                <a:solidFill>
                  <a:srgbClr val="007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don</a:t>
            </a:r>
            <a:r>
              <a:rPr lang="es-CL" sz="4000" dirty="0" smtClean="0">
                <a:solidFill>
                  <a:srgbClr val="007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b="1" dirty="0" smtClean="0">
                <a:solidFill>
                  <a:srgbClr val="008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Abraham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, era que lo echaba de seguro </a:t>
            </a:r>
            <a:r>
              <a:rPr lang="es-CL" sz="4000" dirty="0" err="1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pa’l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campamento y le </a:t>
            </a:r>
            <a:r>
              <a:rPr lang="es-CL" sz="4000" b="1" dirty="0" smtClean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descontaban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el día, poh.</a:t>
            </a: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Ejemplos de inconcordancia de número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b="0" i="1" dirty="0">
                <a:solidFill>
                  <a:srgbClr val="008000"/>
                </a:solidFill>
              </a:rPr>
              <a:t>elemento nominal singular </a:t>
            </a:r>
            <a:r>
              <a:rPr lang="es-CL" b="0" i="1" dirty="0">
                <a:solidFill>
                  <a:schemeClr val="tx1"/>
                </a:solidFill>
              </a:rPr>
              <a:t>/ </a:t>
            </a:r>
            <a:r>
              <a:rPr lang="es-CL" b="0" i="1" dirty="0">
                <a:solidFill>
                  <a:srgbClr val="FF0000"/>
                </a:solidFill>
              </a:rPr>
              <a:t>verbo plural</a:t>
            </a:r>
            <a:endParaRPr lang="es-CL" dirty="0">
              <a:solidFill>
                <a:srgbClr val="FF0000"/>
              </a:solidFill>
            </a:endParaRPr>
          </a:p>
        </p:txBody>
      </p:sp>
      <p:pic>
        <p:nvPicPr>
          <p:cNvPr id="7" name="inconcordancia-numero--lo-pillaban-don-Abraham--MLP-M2-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5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endParaRPr lang="es-CL" sz="36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Y ahora </a:t>
            </a:r>
            <a:r>
              <a:rPr lang="es-CL" sz="4000" b="1" dirty="0">
                <a:solidFill>
                  <a:srgbClr val="008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la mayor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b="1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están</a:t>
            </a:r>
            <a:r>
              <a:rPr lang="es-CL" sz="4000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trabajando,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así que no puede.</a:t>
            </a: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Ejemplos de inconcordancia de número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b="0" i="1" dirty="0">
                <a:solidFill>
                  <a:srgbClr val="008000"/>
                </a:solidFill>
              </a:rPr>
              <a:t>elemento nominal singular </a:t>
            </a:r>
            <a:r>
              <a:rPr lang="es-CL" b="0" i="1" dirty="0">
                <a:solidFill>
                  <a:schemeClr val="tx1"/>
                </a:solidFill>
              </a:rPr>
              <a:t>/ </a:t>
            </a:r>
            <a:r>
              <a:rPr lang="es-CL" b="0" i="1" dirty="0">
                <a:solidFill>
                  <a:srgbClr val="FF0000"/>
                </a:solidFill>
              </a:rPr>
              <a:t>verbo plural</a:t>
            </a:r>
            <a:endParaRPr lang="es-CL" dirty="0">
              <a:solidFill>
                <a:srgbClr val="FF0000"/>
              </a:solidFill>
            </a:endParaRPr>
          </a:p>
        </p:txBody>
      </p:sp>
      <p:pic>
        <p:nvPicPr>
          <p:cNvPr id="3" name="inconcordancia-numero--la-mayor-estan-trabajando--MLP-M2-1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2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endParaRPr lang="es-CL" sz="36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No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me los leo, me leo solamente </a:t>
            </a:r>
            <a:r>
              <a:rPr lang="es-CL" sz="4000" b="1" dirty="0">
                <a:solidFill>
                  <a:srgbClr val="0070C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los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b="1" dirty="0" smtClean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resumen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.</a:t>
            </a:r>
            <a:endParaRPr lang="es-CL" sz="4000" dirty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endParaRPr lang="es-CL" sz="3200" i="1" dirty="0" smtClean="0"/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Ejemplos de inconcordancia de número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b="0" i="1" dirty="0" smtClean="0">
                <a:solidFill>
                  <a:srgbClr val="FF0000"/>
                </a:solidFill>
              </a:rPr>
              <a:t>sustantivo singular </a:t>
            </a:r>
            <a:r>
              <a:rPr lang="es-CL" b="0" i="1" dirty="0" smtClean="0">
                <a:solidFill>
                  <a:schemeClr val="tx1"/>
                </a:solidFill>
              </a:rPr>
              <a:t>/ </a:t>
            </a:r>
            <a:r>
              <a:rPr lang="es-CL" b="0" i="1" dirty="0" smtClean="0">
                <a:solidFill>
                  <a:srgbClr val="0070C0"/>
                </a:solidFill>
              </a:rPr>
              <a:t>determinante plural</a:t>
            </a:r>
            <a:endParaRPr lang="es-CL" dirty="0">
              <a:solidFill>
                <a:srgbClr val="0070C0"/>
              </a:solidFill>
            </a:endParaRPr>
          </a:p>
        </p:txBody>
      </p:sp>
      <p:pic>
        <p:nvPicPr>
          <p:cNvPr id="8" name="inconcordancia-numero--los-resumen--MLP-F2-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8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endParaRPr lang="es-CL" sz="36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Sí. Estábamos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cotizando, nos sale 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como…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cincuenta, sesenta mil </a:t>
            </a:r>
            <a:r>
              <a:rPr lang="es-CL" sz="4000" dirty="0">
                <a:solidFill>
                  <a:srgbClr val="0070C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pesos </a:t>
            </a:r>
            <a:r>
              <a:rPr lang="es-CL" sz="4000" b="1" dirty="0" smtClean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mensual</a:t>
            </a:r>
            <a:r>
              <a:rPr lang="es-CL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.</a:t>
            </a: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Ejemplos de inconcordancia de número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b="0" i="1" dirty="0" smtClean="0">
                <a:solidFill>
                  <a:srgbClr val="0070C0"/>
                </a:solidFill>
              </a:rPr>
              <a:t>sustantivo plural </a:t>
            </a:r>
            <a:r>
              <a:rPr lang="es-CL" b="0" i="1" dirty="0" smtClean="0">
                <a:solidFill>
                  <a:schemeClr val="tx1"/>
                </a:solidFill>
              </a:rPr>
              <a:t>/ </a:t>
            </a:r>
            <a:r>
              <a:rPr lang="es-CL" b="0" i="1" dirty="0" smtClean="0">
                <a:solidFill>
                  <a:srgbClr val="FF0000"/>
                </a:solidFill>
              </a:rPr>
              <a:t>determinante singular</a:t>
            </a:r>
            <a:endParaRPr lang="es-CL" dirty="0">
              <a:solidFill>
                <a:srgbClr val="FF0000"/>
              </a:solidFill>
            </a:endParaRPr>
          </a:p>
        </p:txBody>
      </p:sp>
      <p:pic>
        <p:nvPicPr>
          <p:cNvPr id="3" name="inconcordancia-numero--pesos-mensual--MLP-M2-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4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endParaRPr lang="es-CL" sz="36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Eh, </a:t>
            </a:r>
            <a:r>
              <a:rPr lang="es-CL" sz="4000" b="1" dirty="0">
                <a:solidFill>
                  <a:srgbClr val="0070C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hoja</a:t>
            </a:r>
            <a:r>
              <a:rPr lang="es-CL" sz="4000" dirty="0">
                <a:solidFill>
                  <a:srgbClr val="0070C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seca… la echa en mate. Y ahí uno le echa agua y se </a:t>
            </a:r>
            <a:r>
              <a:rPr lang="es-CL" sz="4000" b="1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las</a:t>
            </a:r>
            <a:r>
              <a:rPr lang="es-CL" sz="4000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</a:t>
            </a:r>
            <a:r>
              <a:rPr lang="es-CL" sz="40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toma</a:t>
            </a:r>
            <a:r>
              <a:rPr lang="es-CL" sz="4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.</a:t>
            </a: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Ejemplos de inconcordancia de número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b="0" i="1" dirty="0">
                <a:solidFill>
                  <a:srgbClr val="0070C0"/>
                </a:solidFill>
              </a:rPr>
              <a:t>sustantivo singular </a:t>
            </a:r>
            <a:r>
              <a:rPr lang="es-CL" b="0" i="1" dirty="0">
                <a:solidFill>
                  <a:schemeClr val="tx1"/>
                </a:solidFill>
              </a:rPr>
              <a:t>/ </a:t>
            </a:r>
            <a:r>
              <a:rPr lang="es-CL" b="0" i="1" dirty="0" smtClean="0">
                <a:solidFill>
                  <a:srgbClr val="FF0000"/>
                </a:solidFill>
              </a:rPr>
              <a:t>clítico plural</a:t>
            </a:r>
            <a:endParaRPr lang="es-CL" sz="3200" dirty="0">
              <a:solidFill>
                <a:srgbClr val="FF0000"/>
              </a:solidFill>
            </a:endParaRPr>
          </a:p>
        </p:txBody>
      </p:sp>
      <p:pic>
        <p:nvPicPr>
          <p:cNvPr id="3" name="inconcordancia-numero--hoja-seca-se-las-toma--MLP-F2-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Resumen de resultados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8580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sz="3000" dirty="0" smtClean="0">
                <a:solidFill>
                  <a:schemeClr val="tx1"/>
                </a:solidFill>
              </a:rPr>
              <a:t>La inconcordancia de número fue identificada hace tiempo ya como un </a:t>
            </a:r>
            <a:r>
              <a:rPr lang="es-CL" sz="3000" b="1" dirty="0" smtClean="0">
                <a:solidFill>
                  <a:schemeClr val="tx1"/>
                </a:solidFill>
              </a:rPr>
              <a:t>rasgo típico del castellano hablado por mapuches bilingües</a:t>
            </a:r>
            <a:r>
              <a:rPr lang="es-CL" sz="30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Inconcordancia de número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/>
              <a:t>En bilingües castellano-mapudungun</a:t>
            </a:r>
          </a:p>
        </p:txBody>
      </p:sp>
    </p:spTree>
    <p:extLst>
      <p:ext uri="{BB962C8B-B14F-4D97-AF65-F5344CB8AC3E}">
        <p14:creationId xmlns:p14="http://schemas.microsoft.com/office/powerpoint/2010/main" val="408371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1435100" algn="l"/>
                <a:tab pos="3492500" algn="l"/>
                <a:tab pos="5143500" algn="l"/>
              </a:tabLst>
            </a:pPr>
            <a:r>
              <a:rPr lang="es-CL" dirty="0" smtClean="0"/>
              <a:t>El </a:t>
            </a:r>
            <a:r>
              <a:rPr lang="es-CL" b="1" dirty="0" smtClean="0"/>
              <a:t>88,9%</a:t>
            </a:r>
            <a:r>
              <a:rPr lang="es-CL" dirty="0" smtClean="0"/>
              <a:t> de los informantes (24 de los 27) presenta </a:t>
            </a:r>
            <a:r>
              <a:rPr lang="es-CL" b="1" dirty="0" smtClean="0"/>
              <a:t>inconcordancia de número</a:t>
            </a:r>
            <a:r>
              <a:rPr lang="es-CL" dirty="0" smtClean="0"/>
              <a:t>.</a:t>
            </a:r>
            <a:br>
              <a:rPr lang="es-CL" dirty="0" smtClean="0"/>
            </a:b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	Mujeres: </a:t>
            </a:r>
            <a:r>
              <a:rPr lang="es-CL" dirty="0"/>
              <a:t>	</a:t>
            </a:r>
            <a:r>
              <a:rPr lang="es-CL" dirty="0" smtClean="0"/>
              <a:t>92,3%	(12 de 13)</a:t>
            </a:r>
            <a:br>
              <a:rPr lang="es-CL" dirty="0" smtClean="0"/>
            </a:b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	Hombres:	85,7%	(12 de 14)</a:t>
            </a:r>
          </a:p>
          <a:p>
            <a:pPr>
              <a:tabLst>
                <a:tab pos="1435100" algn="l"/>
                <a:tab pos="3492500" algn="l"/>
                <a:tab pos="5143500" algn="l"/>
              </a:tabLst>
            </a:pPr>
            <a:endParaRPr lang="es-CL" dirty="0"/>
          </a:p>
          <a:p>
            <a:r>
              <a:rPr lang="es-CL" dirty="0" smtClean="0"/>
              <a:t>Conclusión: Inconcordancia de número es </a:t>
            </a:r>
            <a:r>
              <a:rPr lang="es-CL" b="1" dirty="0" smtClean="0"/>
              <a:t>parte íntegra </a:t>
            </a:r>
            <a:r>
              <a:rPr lang="es-CL" dirty="0" smtClean="0"/>
              <a:t>del castellano de esta población.</a:t>
            </a:r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Resumen de resultados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3936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 smtClean="0"/>
              <a:t>Tres hablantes no presentan inconcordancia de número.  Posibles explicaciones:</a:t>
            </a:r>
          </a:p>
          <a:p>
            <a:endParaRPr lang="es-CL" dirty="0"/>
          </a:p>
          <a:p>
            <a:r>
              <a:rPr lang="es-CL" dirty="0" smtClean="0"/>
              <a:t>IN sólo se da en </a:t>
            </a:r>
            <a:r>
              <a:rPr lang="es-CL" b="1" dirty="0" smtClean="0"/>
              <a:t>3ª persona</a:t>
            </a:r>
            <a:r>
              <a:rPr lang="es-CL" dirty="0" smtClean="0"/>
              <a:t>, y en muchas entrevistas el discurso del informante se enfoca en la </a:t>
            </a:r>
            <a:r>
              <a:rPr lang="es-CL" b="1" dirty="0" smtClean="0"/>
              <a:t>1ª persona </a:t>
            </a:r>
            <a:r>
              <a:rPr lang="es-CL" dirty="0" smtClean="0"/>
              <a:t>(información biográfica).</a:t>
            </a:r>
          </a:p>
          <a:p>
            <a:endParaRPr lang="es-CL" dirty="0" smtClean="0"/>
          </a:p>
          <a:p>
            <a:r>
              <a:rPr lang="es-CL" dirty="0" smtClean="0"/>
              <a:t>Dos de las tres entrevistas sin IN fueron excepcionalmente </a:t>
            </a:r>
            <a:r>
              <a:rPr lang="es-CL" b="1" dirty="0" smtClean="0"/>
              <a:t>breves</a:t>
            </a:r>
            <a:r>
              <a:rPr lang="es-CL" dirty="0" smtClean="0"/>
              <a:t> (12-15 minutos) y los hablantes fueron muy </a:t>
            </a:r>
            <a:r>
              <a:rPr lang="es-CL" b="1" dirty="0" smtClean="0"/>
              <a:t>escuetos</a:t>
            </a:r>
            <a:r>
              <a:rPr lang="es-CL" dirty="0" smtClean="0"/>
              <a:t>.</a:t>
            </a:r>
            <a:endParaRPr lang="es-CL" dirty="0"/>
          </a:p>
          <a:p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Resumen de resultados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5101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2209800"/>
            <a:ext cx="8229600" cy="2209801"/>
          </a:xfrm>
        </p:spPr>
        <p:txBody>
          <a:bodyPr/>
          <a:lstStyle/>
          <a:p>
            <a:r>
              <a:rPr lang="es-CL" dirty="0" smtClean="0"/>
              <a:t>Otros rasgos lingüísticos de esta población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8580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 smtClean="0"/>
              <a:t>La inconcordancia de número</a:t>
            </a:r>
            <a:r>
              <a:rPr lang="es-CL" dirty="0"/>
              <a:t> </a:t>
            </a:r>
            <a:r>
              <a:rPr lang="es-CL" dirty="0" smtClean="0"/>
              <a:t>es uno de </a:t>
            </a:r>
            <a:r>
              <a:rPr lang="es-CL" b="1" dirty="0" smtClean="0"/>
              <a:t>una serie de rasgos lingüísticos</a:t>
            </a:r>
            <a:r>
              <a:rPr lang="es-CL" dirty="0" smtClean="0"/>
              <a:t> que están presentes en este grupo de hablantes.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 smtClean="0"/>
              <a:t>Estos rasgos son muy </a:t>
            </a:r>
            <a:r>
              <a:rPr lang="es-CL" b="1" dirty="0" smtClean="0"/>
              <a:t>infrecuentes —o incluso inexistentes— en otras variedades de la lengua</a:t>
            </a:r>
            <a:r>
              <a:rPr lang="es-CL" dirty="0" smtClean="0"/>
              <a:t>.</a:t>
            </a:r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Otros rasgos lingüísticos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0169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L" dirty="0" smtClean="0"/>
          </a:p>
          <a:p>
            <a:endParaRPr lang="es-CL" dirty="0"/>
          </a:p>
          <a:p>
            <a:pPr marL="0" indent="0" algn="ctr">
              <a:buNone/>
            </a:pPr>
            <a:endParaRPr lang="es-CL" sz="36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r>
              <a:rPr lang="es-CL" sz="36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Y </a:t>
            </a:r>
            <a:r>
              <a:rPr lang="es-CL" sz="36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como que agarró a mi </a:t>
            </a:r>
            <a:r>
              <a:rPr lang="es-CL" sz="3600" b="1" dirty="0">
                <a:solidFill>
                  <a:srgbClr val="0070C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hermana</a:t>
            </a:r>
            <a:r>
              <a:rPr lang="es-CL" sz="36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así y </a:t>
            </a:r>
            <a:r>
              <a:rPr lang="es-CL" sz="3600" b="1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lo</a:t>
            </a:r>
            <a:r>
              <a:rPr lang="es-CL" sz="36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metió adentro del baño y después salió ella como </a:t>
            </a:r>
            <a:r>
              <a:rPr lang="es-CL" sz="36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[a] </a:t>
            </a:r>
            <a:r>
              <a:rPr lang="es-CL" sz="36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buscar a mi </a:t>
            </a:r>
            <a:r>
              <a:rPr lang="es-CL" sz="36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mamá.</a:t>
            </a:r>
          </a:p>
          <a:p>
            <a:endParaRPr lang="es-CL" dirty="0">
              <a:latin typeface="Gentium Book Basic" panose="02000503060000020004" pitchFamily="2" charset="0"/>
            </a:endParaRPr>
          </a:p>
          <a:p>
            <a:endParaRPr lang="es-CL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Otros rasgos lingüísticos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/>
              <a:t>Inconcordancia de género</a:t>
            </a:r>
          </a:p>
        </p:txBody>
      </p:sp>
      <p:pic>
        <p:nvPicPr>
          <p:cNvPr id="9" name="F2-02_2-inconc-g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6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L" dirty="0" smtClean="0"/>
          </a:p>
          <a:p>
            <a:endParaRPr lang="es-CL" dirty="0"/>
          </a:p>
          <a:p>
            <a:pPr marL="0" indent="0" algn="ctr">
              <a:buNone/>
            </a:pPr>
            <a:endParaRPr lang="es-CL" sz="36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r>
              <a:rPr lang="es-CL" sz="36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Va a trabajar </a:t>
            </a:r>
            <a:r>
              <a:rPr lang="es-CL" sz="3600" dirty="0" err="1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pa’l</a:t>
            </a:r>
            <a:r>
              <a:rPr lang="es-CL" sz="36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norte. </a:t>
            </a:r>
            <a:r>
              <a:rPr lang="es-CL" sz="3600" b="1" dirty="0" smtClean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[A]</a:t>
            </a:r>
            <a:r>
              <a:rPr lang="es-CL" sz="36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Calama se ha ido.</a:t>
            </a:r>
          </a:p>
          <a:p>
            <a:endParaRPr lang="es-CL" dirty="0">
              <a:latin typeface="Gentium Book Basic" panose="02000503060000020004" pitchFamily="2" charset="0"/>
            </a:endParaRPr>
          </a:p>
          <a:p>
            <a:endParaRPr lang="es-CL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Otros rasgos lingüísticos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/>
              <a:t>Supresión de preposiciones</a:t>
            </a:r>
          </a:p>
        </p:txBody>
      </p:sp>
      <p:pic>
        <p:nvPicPr>
          <p:cNvPr id="7" name="preposicion-faltante--calama-se-ha-ido--MLP-M2-1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5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L" dirty="0" smtClean="0"/>
          </a:p>
          <a:p>
            <a:endParaRPr lang="es-CL" dirty="0" smtClean="0"/>
          </a:p>
          <a:p>
            <a:pPr marL="0" indent="0" algn="ctr">
              <a:buNone/>
            </a:pPr>
            <a:r>
              <a:rPr lang="es-CL" sz="3600" i="1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[Tema: talleres]</a:t>
            </a:r>
          </a:p>
          <a:p>
            <a:pPr marL="0" indent="0" algn="ctr">
              <a:buNone/>
            </a:pPr>
            <a:endParaRPr lang="es-CL" sz="36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r>
              <a:rPr lang="es-CL" sz="36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Y ahora parece que el profesor de… de ciencias va empezar a dar igual… eh, </a:t>
            </a:r>
            <a:r>
              <a:rPr lang="es-CL" sz="3600" dirty="0" err="1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PSU</a:t>
            </a:r>
            <a:r>
              <a:rPr lang="es-CL" sz="36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, pero </a:t>
            </a:r>
            <a:r>
              <a:rPr lang="es-CL" sz="3600" b="1" dirty="0" smtClean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[lo/la]</a:t>
            </a:r>
            <a:r>
              <a:rPr lang="es-CL" sz="36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va a dar los días sábados.</a:t>
            </a:r>
          </a:p>
          <a:p>
            <a:endParaRPr lang="es-CL" dirty="0" smtClean="0">
              <a:latin typeface="Gentium Book Basic" panose="02000503060000020004" pitchFamily="2" charset="0"/>
            </a:endParaRPr>
          </a:p>
          <a:p>
            <a:endParaRPr lang="es-CL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mtClean="0"/>
              <a:t>Otros rasgos lingüísticos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/>
              <a:t>Supresión de clíticos</a:t>
            </a:r>
          </a:p>
        </p:txBody>
      </p:sp>
      <p:pic>
        <p:nvPicPr>
          <p:cNvPr id="12" name="clitico-suprimido--(lo)-va-a-dar--MLP-M2-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8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L" b="1" dirty="0"/>
          </a:p>
          <a:p>
            <a:pPr marL="0" indent="0">
              <a:buNone/>
            </a:pPr>
            <a:endParaRPr lang="es-CL" dirty="0" smtClean="0"/>
          </a:p>
          <a:p>
            <a:endParaRPr lang="es-CL" dirty="0"/>
          </a:p>
          <a:p>
            <a:pPr marL="0" indent="0" algn="ctr">
              <a:buNone/>
            </a:pPr>
            <a:r>
              <a:rPr lang="es-CL" sz="36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Y </a:t>
            </a:r>
            <a:r>
              <a:rPr lang="es-CL" sz="36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él quiere que yo lo </a:t>
            </a:r>
            <a:r>
              <a:rPr lang="es-CL" sz="3600" b="1" dirty="0">
                <a:solidFill>
                  <a:srgbClr val="FF0000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hago</a:t>
            </a:r>
            <a:r>
              <a:rPr lang="es-CL" sz="36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.</a:t>
            </a:r>
            <a:endParaRPr lang="es-CL" sz="36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endParaRPr lang="es-CL" dirty="0">
              <a:latin typeface="Gentium Book Basic" panose="02000503060000020004" pitchFamily="2" charset="0"/>
            </a:endParaRPr>
          </a:p>
          <a:p>
            <a:endParaRPr lang="es-CL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Otros rasgos lingüísticos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/>
              <a:t>Indicativo por subjuntivo</a:t>
            </a:r>
          </a:p>
        </p:txBody>
      </p:sp>
      <p:pic>
        <p:nvPicPr>
          <p:cNvPr id="8" name="indicativo-por-subjuntivo--quiere-que-yo-lo-hago--MLP-M2-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1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L" b="1" dirty="0"/>
          </a:p>
          <a:p>
            <a:pPr marL="0" indent="0" algn="ctr">
              <a:buNone/>
            </a:pPr>
            <a:r>
              <a:rPr lang="es-CL" sz="36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⟨con mis papás⟩</a:t>
            </a:r>
          </a:p>
          <a:p>
            <a:pPr marL="0" indent="0" algn="ctr">
              <a:buNone/>
            </a:pP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/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kon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 mis </a:t>
            </a:r>
            <a:r>
              <a:rPr lang="es-CL" sz="3600" b="1" dirty="0" err="1" smtClean="0">
                <a:solidFill>
                  <a:srgbClr val="0070C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p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a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.ˈ</a:t>
            </a:r>
            <a:r>
              <a:rPr lang="es-CL" sz="3600" b="1" dirty="0" err="1" smtClean="0">
                <a:solidFill>
                  <a:srgbClr val="0070C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p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as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/</a:t>
            </a:r>
          </a:p>
          <a:p>
            <a:pPr marL="0" indent="0" algn="ctr">
              <a:buNone/>
            </a:pP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[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ko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̃ 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mih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 </a:t>
            </a:r>
            <a:r>
              <a:rPr lang="es-CL" sz="3600" b="1" dirty="0" err="1" smtClean="0">
                <a:solidFill>
                  <a:srgbClr val="FF000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ɸ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a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.ˈ</a:t>
            </a:r>
            <a:r>
              <a:rPr lang="es-CL" sz="3600" b="1" dirty="0" err="1" smtClean="0">
                <a:solidFill>
                  <a:srgbClr val="FF000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ɸ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a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ː]</a:t>
            </a:r>
          </a:p>
          <a:p>
            <a:endParaRPr lang="es-CL" dirty="0">
              <a:latin typeface="Gentium Book Basic" panose="02000503060000020004" pitchFamily="2" charset="0"/>
            </a:endParaRPr>
          </a:p>
          <a:p>
            <a:endParaRPr lang="es-CL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Otros rasgos lingüísticos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dirty="0" smtClean="0"/>
              <a:t>Sadowsky &amp; Aninao    –    Etnolecto, la variable negada    –    SOCHIL 2013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/>
              <a:t>Espirantización de oclusivas áfonas</a:t>
            </a:r>
          </a:p>
          <a:p>
            <a:r>
              <a:rPr lang="es-CL" dirty="0" smtClean="0"/>
              <a:t>/</a:t>
            </a:r>
            <a:r>
              <a:rPr lang="es-CL" dirty="0"/>
              <a:t>p/→[f</a:t>
            </a:r>
            <a:r>
              <a:rPr lang="es-CL" dirty="0" smtClean="0"/>
              <a:t>][ɸ]     /t̪/→[θ]     /k/→[x]</a:t>
            </a:r>
            <a:endParaRPr lang="es-CL" dirty="0"/>
          </a:p>
        </p:txBody>
      </p:sp>
      <p:pic>
        <p:nvPicPr>
          <p:cNvPr id="8" name="fricativizacion-de-p--con-mis-fafas--MLP-F2-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47" y="4127090"/>
            <a:ext cx="6390106" cy="23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8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L" b="1" dirty="0"/>
          </a:p>
          <a:p>
            <a:pPr marL="0" indent="0">
              <a:buNone/>
            </a:pPr>
            <a:endParaRPr lang="es-CL" dirty="0" smtClean="0"/>
          </a:p>
          <a:p>
            <a:endParaRPr lang="es-CL" dirty="0"/>
          </a:p>
          <a:p>
            <a:pPr marL="0" indent="0" algn="ctr">
              <a:buNone/>
            </a:pPr>
            <a:r>
              <a:rPr lang="es-CL" sz="36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⟨primero aquí⟩</a:t>
            </a:r>
          </a:p>
          <a:p>
            <a:pPr marL="0" indent="0" algn="ctr">
              <a:buNone/>
            </a:pP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/pɾi.ˈ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me.ɾo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 a.ˈ</a:t>
            </a:r>
            <a:r>
              <a:rPr lang="es-CL" sz="3600" b="1" dirty="0" err="1" smtClean="0">
                <a:solidFill>
                  <a:srgbClr val="0070C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k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i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/</a:t>
            </a:r>
          </a:p>
          <a:p>
            <a:pPr marL="0" indent="0" algn="ctr">
              <a:buNone/>
            </a:pP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[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pɾi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.ˈ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me.ɾo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 a.ˈ</a:t>
            </a:r>
            <a:r>
              <a:rPr lang="es-CL" sz="3600" b="1" dirty="0" err="1" smtClean="0">
                <a:solidFill>
                  <a:srgbClr val="FF000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g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i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]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Otros rasgos lingüísticos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/>
              <a:t>Sonorización de oclusivas áfonas</a:t>
            </a:r>
          </a:p>
          <a:p>
            <a:r>
              <a:rPr lang="es-CL" dirty="0" smtClean="0"/>
              <a:t>/p/→[b]     /t̪/→[d̪]     /k/</a:t>
            </a:r>
            <a:r>
              <a:rPr lang="es-CL" dirty="0"/>
              <a:t>→</a:t>
            </a:r>
            <a:r>
              <a:rPr lang="es-CL" dirty="0" smtClean="0"/>
              <a:t>[g]</a:t>
            </a:r>
            <a:endParaRPr lang="es-CL" dirty="0"/>
          </a:p>
        </p:txBody>
      </p:sp>
      <p:pic>
        <p:nvPicPr>
          <p:cNvPr id="7" name="k-g--primero-aqui--F2-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5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4800" y="1600200"/>
            <a:ext cx="8610600" cy="4800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CL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CL" sz="36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“La </a:t>
            </a:r>
            <a:r>
              <a:rPr lang="es-CL" sz="36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dificultad en la concordancia de número tiene su contraparte en la lengua mapuche, por la ausencia en general de sufijos </a:t>
            </a:r>
            <a:r>
              <a:rPr lang="es-CL" sz="3600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pluralizadores</a:t>
            </a:r>
            <a:r>
              <a:rPr lang="es-CL" sz="36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y la dependencia que tiene la aparición de signos de pluralización, tanto en sustantivos como en verbos, de un </a:t>
            </a:r>
            <a:r>
              <a:rPr lang="es-CL" sz="3600" dirty="0" err="1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criptotipo</a:t>
            </a:r>
            <a:r>
              <a:rPr lang="es-CL" sz="36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de </a:t>
            </a:r>
            <a:r>
              <a:rPr lang="es-CL" sz="36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animación”. </a:t>
            </a:r>
          </a:p>
          <a:p>
            <a:pPr marL="0" indent="0" algn="r">
              <a:buNone/>
            </a:pPr>
            <a:endParaRPr lang="es-CL" sz="30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r">
              <a:buNone/>
            </a:pPr>
            <a:r>
              <a:rPr lang="es-CL" sz="3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Malvestitti 1993</a:t>
            </a:r>
            <a:endParaRPr lang="es-CL" sz="3000" dirty="0" smtClean="0">
              <a:solidFill>
                <a:schemeClr val="tx1"/>
              </a:solidFill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Inconcordancia de número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/>
              <a:t>En bilingües castellano-mapudungun</a:t>
            </a:r>
          </a:p>
        </p:txBody>
      </p:sp>
    </p:spTree>
    <p:extLst>
      <p:ext uri="{BB962C8B-B14F-4D97-AF65-F5344CB8AC3E}">
        <p14:creationId xmlns:p14="http://schemas.microsoft.com/office/powerpoint/2010/main" val="249760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CL" sz="36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ctr">
              <a:buNone/>
            </a:pPr>
            <a:r>
              <a:rPr lang="es-CL" sz="36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⟨fue poquito⟩</a:t>
            </a:r>
          </a:p>
          <a:p>
            <a:pPr marL="0" indent="0" algn="ctr">
              <a:buNone/>
            </a:pP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/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fwe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 </a:t>
            </a:r>
            <a:r>
              <a:rPr lang="es-CL" sz="3600" b="1" dirty="0" err="1" smtClean="0">
                <a:solidFill>
                  <a:srgbClr val="0070C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p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o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.ˈ</a:t>
            </a:r>
            <a:r>
              <a:rPr lang="es-CL" sz="3600" b="1" dirty="0" err="1" smtClean="0">
                <a:solidFill>
                  <a:srgbClr val="0070C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k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i.</a:t>
            </a:r>
            <a:r>
              <a:rPr lang="es-CL" sz="3600" b="1" dirty="0" err="1" smtClean="0">
                <a:solidFill>
                  <a:srgbClr val="0070C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t̪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o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/</a:t>
            </a:r>
          </a:p>
          <a:p>
            <a:pPr marL="0" indent="0" algn="ctr">
              <a:buNone/>
            </a:pP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[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fwe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 </a:t>
            </a:r>
            <a:r>
              <a:rPr lang="es-CL" sz="3600" b="1" dirty="0" err="1" smtClean="0">
                <a:solidFill>
                  <a:srgbClr val="FF000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v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o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.ˈ</a:t>
            </a:r>
            <a:r>
              <a:rPr lang="es-CL" sz="3600" b="1" dirty="0" err="1" smtClean="0">
                <a:solidFill>
                  <a:srgbClr val="FF000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ɣ</a:t>
            </a:r>
            <a:r>
              <a:rPr lang="es-CL" sz="3600" b="1" baseline="-25000" dirty="0" err="1" smtClean="0">
                <a:solidFill>
                  <a:srgbClr val="FF000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̟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i.</a:t>
            </a:r>
            <a:r>
              <a:rPr lang="es-CL" sz="3600" b="1" dirty="0" err="1" smtClean="0">
                <a:solidFill>
                  <a:srgbClr val="FF330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ð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o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]</a:t>
            </a:r>
          </a:p>
          <a:p>
            <a:endParaRPr lang="es-CL" dirty="0">
              <a:latin typeface="Gentium Book Basic" panose="02000503060000020004" pitchFamily="2" charset="0"/>
            </a:endParaRPr>
          </a:p>
          <a:p>
            <a:endParaRPr lang="es-CL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Otros rasgos lingüísticos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dirty="0" smtClean="0"/>
              <a:t>Sadowsky &amp; Aninao    –    Etnolecto, la variable negada    –    SOCHIL 2013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838200"/>
            <a:ext cx="8458200" cy="457200"/>
          </a:xfrm>
        </p:spPr>
        <p:txBody>
          <a:bodyPr>
            <a:noAutofit/>
          </a:bodyPr>
          <a:lstStyle/>
          <a:p>
            <a:r>
              <a:rPr lang="es-CL" dirty="0" err="1"/>
              <a:t>Espirant</a:t>
            </a:r>
            <a:r>
              <a:rPr lang="es-CL" dirty="0"/>
              <a:t>. y sonorización oclusivas áfonas</a:t>
            </a:r>
          </a:p>
          <a:p>
            <a:r>
              <a:rPr lang="es-CL" dirty="0" smtClean="0"/>
              <a:t>/p/</a:t>
            </a:r>
            <a:r>
              <a:rPr lang="es-CL" dirty="0"/>
              <a:t>→</a:t>
            </a:r>
            <a:r>
              <a:rPr lang="es-CL" dirty="0" smtClean="0"/>
              <a:t>[v]     /t̪/→[ð]     /k/→</a:t>
            </a:r>
            <a:r>
              <a:rPr lang="es-CL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[ɣ]</a:t>
            </a:r>
            <a:endParaRPr lang="es-CL" dirty="0">
              <a:latin typeface="Charis SIL" panose="02000500060000020004" pitchFamily="2" charset="0"/>
              <a:ea typeface="Charis SIL" panose="02000500060000020004" pitchFamily="2" charset="0"/>
              <a:cs typeface="Charis SIL" panose="02000500060000020004" pitchFamily="2" charset="0"/>
            </a:endParaRPr>
          </a:p>
        </p:txBody>
      </p:sp>
      <p:pic>
        <p:nvPicPr>
          <p:cNvPr id="3" name="sonorizacion-y-fricativizacion-de-p--fue-voquito--MLP-M2-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22" y="3810000"/>
            <a:ext cx="710537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8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s-CL" b="1" dirty="0"/>
          </a:p>
          <a:p>
            <a:endParaRPr lang="es-CL" dirty="0"/>
          </a:p>
          <a:p>
            <a:pPr marL="0" indent="0" algn="ctr">
              <a:buNone/>
            </a:pPr>
            <a:r>
              <a:rPr lang="es-CL" sz="3900" dirty="0" smtClean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/</a:t>
            </a:r>
            <a:r>
              <a:rPr lang="es-CL" sz="3900" dirty="0" err="1" smtClean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f</a:t>
            </a:r>
            <a:r>
              <a:rPr lang="es-CL" sz="3900" b="1" dirty="0" err="1" smtClean="0">
                <a:solidFill>
                  <a:srgbClr val="0070C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we</a:t>
            </a:r>
            <a:r>
              <a:rPr lang="es-CL" sz="3900" b="1" dirty="0" smtClean="0">
                <a:solidFill>
                  <a:srgbClr val="0070C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 </a:t>
            </a:r>
            <a:r>
              <a:rPr lang="es-CL" sz="3900" b="1" dirty="0" err="1" smtClean="0">
                <a:solidFill>
                  <a:srgbClr val="0070C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po</a:t>
            </a:r>
            <a:r>
              <a:rPr lang="es-CL" sz="3900" dirty="0" smtClean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.ˈ</a:t>
            </a:r>
            <a:r>
              <a:rPr lang="es-CL" sz="3900" dirty="0" err="1" smtClean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ki.t̪o</a:t>
            </a:r>
            <a:r>
              <a:rPr lang="es-CL" sz="3900" dirty="0" smtClean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/</a:t>
            </a:r>
          </a:p>
          <a:p>
            <a:pPr marL="0" indent="0" algn="ctr">
              <a:buNone/>
            </a:pPr>
            <a:r>
              <a:rPr lang="es-CL" sz="3900" dirty="0" smtClean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[</a:t>
            </a:r>
            <a:r>
              <a:rPr lang="es-CL" sz="3900" dirty="0" err="1" smtClean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f</a:t>
            </a:r>
            <a:r>
              <a:rPr lang="es-CL" sz="3900" b="1" dirty="0" err="1" smtClean="0">
                <a:solidFill>
                  <a:srgbClr val="FF000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we</a:t>
            </a:r>
            <a:r>
              <a:rPr lang="es-CL" sz="3900" b="1" dirty="0" smtClean="0">
                <a:solidFill>
                  <a:srgbClr val="FF000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 </a:t>
            </a:r>
            <a:r>
              <a:rPr lang="es-CL" sz="3900" b="1" dirty="0" err="1" smtClean="0">
                <a:solidFill>
                  <a:srgbClr val="FF000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vo</a:t>
            </a:r>
            <a:r>
              <a:rPr lang="es-CL" sz="3900" dirty="0" smtClean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.ˈ</a:t>
            </a:r>
            <a:r>
              <a:rPr lang="es-CL" sz="3900" dirty="0" err="1" smtClean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ɣ</a:t>
            </a:r>
            <a:r>
              <a:rPr lang="es-CL" sz="3900" baseline="-25000" dirty="0" err="1" smtClean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̟</a:t>
            </a:r>
            <a:r>
              <a:rPr lang="es-CL" sz="3900" dirty="0" err="1" smtClean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i.ðo</a:t>
            </a:r>
            <a:r>
              <a:rPr lang="es-CL" sz="3900" dirty="0" smtClean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]</a:t>
            </a:r>
          </a:p>
          <a:p>
            <a:pPr marL="0" indent="0" algn="ctr">
              <a:buNone/>
            </a:pPr>
            <a:endParaRPr lang="es-CL" sz="3900" dirty="0">
              <a:solidFill>
                <a:schemeClr val="tx1"/>
              </a:solidFill>
              <a:latin typeface="Charis SIL" panose="02000500060000020004" pitchFamily="2" charset="0"/>
              <a:ea typeface="Charis SIL" panose="02000500060000020004" pitchFamily="2" charset="0"/>
              <a:cs typeface="Charis SIL" panose="02000500060000020004" pitchFamily="2" charset="0"/>
            </a:endParaRPr>
          </a:p>
          <a:p>
            <a:pPr marL="0" indent="0" algn="ctr">
              <a:buNone/>
            </a:pPr>
            <a:r>
              <a:rPr lang="es-CL" sz="3900" dirty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/</a:t>
            </a:r>
            <a:r>
              <a:rPr lang="es-CL" sz="3900" dirty="0" err="1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fwe</a:t>
            </a:r>
            <a:r>
              <a:rPr lang="es-CL" sz="3900" dirty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 </a:t>
            </a:r>
            <a:r>
              <a:rPr lang="es-CL" sz="3900" dirty="0" err="1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p</a:t>
            </a:r>
            <a:r>
              <a:rPr lang="es-CL" sz="3900" b="1" dirty="0" err="1">
                <a:solidFill>
                  <a:srgbClr val="0070C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o</a:t>
            </a:r>
            <a:r>
              <a:rPr lang="es-CL" sz="3900" b="1" dirty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.ˈ</a:t>
            </a:r>
            <a:r>
              <a:rPr lang="es-CL" sz="3900" b="1" dirty="0" err="1">
                <a:solidFill>
                  <a:srgbClr val="0070C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ki</a:t>
            </a:r>
            <a:r>
              <a:rPr lang="es-CL" sz="3900" dirty="0" err="1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.t̪o</a:t>
            </a:r>
            <a:r>
              <a:rPr lang="es-CL" sz="3900" dirty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/</a:t>
            </a:r>
          </a:p>
          <a:p>
            <a:pPr marL="0" indent="0" algn="ctr">
              <a:buNone/>
            </a:pPr>
            <a:r>
              <a:rPr lang="es-CL" sz="3900" dirty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[</a:t>
            </a:r>
            <a:r>
              <a:rPr lang="es-CL" sz="3900" dirty="0" err="1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fwe</a:t>
            </a:r>
            <a:r>
              <a:rPr lang="es-CL" sz="3900" dirty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 </a:t>
            </a:r>
            <a:r>
              <a:rPr lang="es-CL" sz="3900" dirty="0" err="1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v</a:t>
            </a:r>
            <a:r>
              <a:rPr lang="es-CL" sz="3900" b="1" dirty="0" err="1">
                <a:solidFill>
                  <a:srgbClr val="FF000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o</a:t>
            </a:r>
            <a:r>
              <a:rPr lang="es-CL" sz="3900" b="1" dirty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.ˈ</a:t>
            </a:r>
            <a:r>
              <a:rPr lang="es-CL" sz="3900" b="1" dirty="0" err="1">
                <a:solidFill>
                  <a:srgbClr val="FF000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ɣ</a:t>
            </a:r>
            <a:r>
              <a:rPr lang="es-CL" sz="3900" b="1" baseline="-25000" dirty="0" err="1">
                <a:solidFill>
                  <a:srgbClr val="FF000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̟</a:t>
            </a:r>
            <a:r>
              <a:rPr lang="es-CL" sz="3900" b="1" dirty="0" err="1">
                <a:solidFill>
                  <a:srgbClr val="FF000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i</a:t>
            </a:r>
            <a:r>
              <a:rPr lang="es-CL" sz="3900" dirty="0" err="1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.ðo</a:t>
            </a:r>
            <a:r>
              <a:rPr lang="es-CL" sz="3900" dirty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]</a:t>
            </a:r>
          </a:p>
          <a:p>
            <a:pPr marL="0" indent="0" algn="ctr">
              <a:buNone/>
            </a:pPr>
            <a:endParaRPr lang="es-CL" sz="3900" dirty="0" smtClean="0">
              <a:solidFill>
                <a:schemeClr val="tx1"/>
              </a:solidFill>
              <a:latin typeface="Charis SIL" panose="02000500060000020004" pitchFamily="2" charset="0"/>
              <a:ea typeface="Charis SIL" panose="02000500060000020004" pitchFamily="2" charset="0"/>
              <a:cs typeface="Charis SIL" panose="02000500060000020004" pitchFamily="2" charset="0"/>
            </a:endParaRPr>
          </a:p>
          <a:p>
            <a:pPr marL="0" indent="0" algn="ctr">
              <a:buNone/>
            </a:pPr>
            <a:r>
              <a:rPr lang="es-CL" sz="3900" dirty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/</a:t>
            </a:r>
            <a:r>
              <a:rPr lang="es-CL" sz="3900" dirty="0" err="1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fwe</a:t>
            </a:r>
            <a:r>
              <a:rPr lang="es-CL" sz="3900" dirty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 </a:t>
            </a:r>
            <a:r>
              <a:rPr lang="es-CL" sz="3900" dirty="0" err="1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po</a:t>
            </a:r>
            <a:r>
              <a:rPr lang="es-CL" sz="3900" dirty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.ˈ</a:t>
            </a:r>
            <a:r>
              <a:rPr lang="es-CL" sz="3900" dirty="0" err="1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k</a:t>
            </a:r>
            <a:r>
              <a:rPr lang="es-CL" sz="3900" b="1" dirty="0" err="1">
                <a:solidFill>
                  <a:srgbClr val="0070C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i</a:t>
            </a:r>
            <a:r>
              <a:rPr lang="es-CL" sz="3900" b="1" dirty="0" err="1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.</a:t>
            </a:r>
            <a:r>
              <a:rPr lang="es-CL" sz="3900" b="1" dirty="0" err="1">
                <a:solidFill>
                  <a:srgbClr val="0070C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t̪o</a:t>
            </a:r>
            <a:r>
              <a:rPr lang="es-CL" sz="3900" dirty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/</a:t>
            </a:r>
          </a:p>
          <a:p>
            <a:pPr marL="0" indent="0" algn="ctr">
              <a:buNone/>
            </a:pPr>
            <a:r>
              <a:rPr lang="es-CL" sz="3900" dirty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[</a:t>
            </a:r>
            <a:r>
              <a:rPr lang="es-CL" sz="3900" dirty="0" err="1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fwe</a:t>
            </a:r>
            <a:r>
              <a:rPr lang="es-CL" sz="3900" dirty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 </a:t>
            </a:r>
            <a:r>
              <a:rPr lang="es-CL" sz="3900" dirty="0" err="1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vo</a:t>
            </a:r>
            <a:r>
              <a:rPr lang="es-CL" sz="3900" dirty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.ˈ</a:t>
            </a:r>
            <a:r>
              <a:rPr lang="es-CL" sz="3900" dirty="0" err="1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ɣ</a:t>
            </a:r>
            <a:r>
              <a:rPr lang="es-CL" sz="3900" baseline="-25000" dirty="0" err="1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̟</a:t>
            </a:r>
            <a:r>
              <a:rPr lang="es-CL" sz="3900" b="1" dirty="0" err="1">
                <a:solidFill>
                  <a:srgbClr val="FF000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i</a:t>
            </a:r>
            <a:r>
              <a:rPr lang="es-CL" sz="3900" b="1" dirty="0" err="1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.</a:t>
            </a:r>
            <a:r>
              <a:rPr lang="es-CL" sz="3900" b="1" dirty="0" err="1">
                <a:solidFill>
                  <a:srgbClr val="FF000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ðo</a:t>
            </a:r>
            <a:r>
              <a:rPr lang="es-CL" sz="3900" dirty="0" smtClean="0">
                <a:solidFill>
                  <a:schemeClr val="bg1">
                    <a:lumMod val="50000"/>
                  </a:schemeClr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]</a:t>
            </a:r>
          </a:p>
          <a:p>
            <a:endParaRPr lang="es-CL" dirty="0">
              <a:latin typeface="Gentium Book Basic" panose="02000503060000020004" pitchFamily="2" charset="0"/>
            </a:endParaRPr>
          </a:p>
          <a:p>
            <a:endParaRPr lang="es-CL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Otros rasgos lingüísticos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838200"/>
            <a:ext cx="8458200" cy="457200"/>
          </a:xfrm>
        </p:spPr>
        <p:txBody>
          <a:bodyPr>
            <a:noAutofit/>
          </a:bodyPr>
          <a:lstStyle/>
          <a:p>
            <a:r>
              <a:rPr lang="es-CL" dirty="0" err="1"/>
              <a:t>Espirant</a:t>
            </a:r>
            <a:r>
              <a:rPr lang="es-CL" dirty="0"/>
              <a:t>. y sonorización oclusivas áfonas</a:t>
            </a:r>
          </a:p>
          <a:p>
            <a:r>
              <a:rPr lang="es-CL" dirty="0" smtClean="0"/>
              <a:t>/p/→[v]     /t̪/→[ð]     /k/→</a:t>
            </a:r>
            <a:r>
              <a:rPr lang="es-CL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[ɣ]</a:t>
            </a:r>
            <a:endParaRPr lang="es-CL" dirty="0">
              <a:latin typeface="Charis SIL" panose="02000500060000020004" pitchFamily="2" charset="0"/>
              <a:ea typeface="Charis SIL" panose="02000500060000020004" pitchFamily="2" charset="0"/>
              <a:cs typeface="Charis SIL" panose="02000500060000020004" pitchFamily="2" charset="0"/>
            </a:endParaRPr>
          </a:p>
        </p:txBody>
      </p:sp>
      <p:pic>
        <p:nvPicPr>
          <p:cNvPr id="7" name="fue-poquito--wev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2514600"/>
            <a:ext cx="609600" cy="609600"/>
          </a:xfrm>
          <a:prstGeom prst="rect">
            <a:avLst/>
          </a:prstGeom>
        </p:spPr>
      </p:pic>
      <p:pic>
        <p:nvPicPr>
          <p:cNvPr id="8" name="fue-poquito--og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4038600"/>
            <a:ext cx="609600" cy="609600"/>
          </a:xfrm>
          <a:prstGeom prst="rect">
            <a:avLst/>
          </a:prstGeom>
        </p:spPr>
      </p:pic>
      <p:pic>
        <p:nvPicPr>
          <p:cNvPr id="9" name="fue-poquito--ido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0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L" b="1" dirty="0"/>
          </a:p>
          <a:p>
            <a:pPr marL="0" indent="0">
              <a:buNone/>
            </a:pPr>
            <a:endParaRPr lang="es-CL" dirty="0" smtClean="0"/>
          </a:p>
          <a:p>
            <a:endParaRPr lang="es-CL" dirty="0"/>
          </a:p>
          <a:p>
            <a:pPr marL="0" indent="0" algn="ctr">
              <a:buNone/>
            </a:pPr>
            <a:r>
              <a:rPr lang="es-CL" sz="36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⟨drama⟩</a:t>
            </a:r>
          </a:p>
          <a:p>
            <a:pPr marL="0" indent="0" algn="ctr">
              <a:buNone/>
            </a:pP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/sin ˈ</a:t>
            </a:r>
            <a:r>
              <a:rPr lang="es-CL" sz="3600" b="1" dirty="0" smtClean="0">
                <a:solidFill>
                  <a:srgbClr val="0070C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d̪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ɾa.ma/</a:t>
            </a:r>
          </a:p>
          <a:p>
            <a:pPr marL="0" indent="0" algn="ctr">
              <a:buNone/>
            </a:pP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[sin̪ ˈ</a:t>
            </a:r>
            <a:r>
              <a:rPr lang="es-CL" sz="3600" b="1" dirty="0" smtClean="0">
                <a:solidFill>
                  <a:srgbClr val="FF000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t̪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ɾa.ma]</a:t>
            </a:r>
          </a:p>
          <a:p>
            <a:endParaRPr lang="es-CL" dirty="0">
              <a:latin typeface="Gentium Book Basic" panose="02000503060000020004" pitchFamily="2" charset="0"/>
            </a:endParaRPr>
          </a:p>
          <a:p>
            <a:endParaRPr lang="es-CL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Otros rasgos lingüísticos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/>
              <a:t>Afonización de oclusivas sonoras</a:t>
            </a:r>
          </a:p>
          <a:p>
            <a:r>
              <a:rPr lang="es-CL" dirty="0" smtClean="0"/>
              <a:t>/b/→[p]     /d̪/</a:t>
            </a:r>
            <a:r>
              <a:rPr lang="es-CL" dirty="0"/>
              <a:t>→</a:t>
            </a:r>
            <a:r>
              <a:rPr lang="es-CL" dirty="0" smtClean="0"/>
              <a:t>[t̪]     /g/→[k]</a:t>
            </a:r>
            <a:endParaRPr lang="es-CL" dirty="0"/>
          </a:p>
        </p:txBody>
      </p:sp>
      <p:pic>
        <p:nvPicPr>
          <p:cNvPr id="3" name="afonizacion-t--si-un-drama-MLP-F2-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4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s-CL" sz="36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⟨bingo⟩</a:t>
            </a:r>
          </a:p>
          <a:p>
            <a:pPr marL="0" indent="0" algn="ctr">
              <a:buNone/>
            </a:pP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/ˈ</a:t>
            </a:r>
            <a:r>
              <a:rPr lang="es-CL" sz="3600" b="1" dirty="0" err="1" smtClean="0">
                <a:solidFill>
                  <a:srgbClr val="0070C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b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in.go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/</a:t>
            </a:r>
          </a:p>
          <a:p>
            <a:pPr marL="0" indent="0" algn="ctr">
              <a:buNone/>
            </a:pP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[ˈ</a:t>
            </a:r>
            <a:r>
              <a:rPr lang="es-CL" sz="3600" b="1" dirty="0" err="1" smtClean="0">
                <a:solidFill>
                  <a:srgbClr val="FF000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f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iŋ.go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]</a:t>
            </a:r>
          </a:p>
          <a:p>
            <a:endParaRPr lang="es-CL" dirty="0">
              <a:latin typeface="Gentium Book Basic" panose="02000503060000020004" pitchFamily="2" charset="0"/>
            </a:endParaRPr>
          </a:p>
          <a:p>
            <a:endParaRPr lang="es-CL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Otros rasgos lingüísticos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dirty="0" smtClean="0"/>
              <a:t>Sadowsky &amp; Aninao    –    Etnolecto, la variable negada    –    SOCHIL 2013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 err="1"/>
              <a:t>Espirant</a:t>
            </a:r>
            <a:r>
              <a:rPr lang="es-CL" dirty="0"/>
              <a:t>. y afonización de </a:t>
            </a:r>
            <a:r>
              <a:rPr lang="es-CL" dirty="0" err="1"/>
              <a:t>oclus</a:t>
            </a:r>
            <a:r>
              <a:rPr lang="es-CL" dirty="0"/>
              <a:t>. sonoras</a:t>
            </a:r>
          </a:p>
          <a:p>
            <a:r>
              <a:rPr lang="es-CL" dirty="0" smtClean="0"/>
              <a:t>/b/→[f]     /d̪/→[θ]     /g/→[x]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78411"/>
            <a:ext cx="8305800" cy="2626778"/>
          </a:xfrm>
          <a:prstGeom prst="rect">
            <a:avLst/>
          </a:prstGeom>
        </p:spPr>
      </p:pic>
      <p:pic>
        <p:nvPicPr>
          <p:cNvPr id="8" name="bingo--MLP-F2-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6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s-CL" sz="36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⟨</a:t>
            </a:r>
            <a:r>
              <a:rPr lang="es-CL" sz="3600" dirty="0" smtClean="0">
                <a:solidFill>
                  <a:schemeClr val="tx1"/>
                </a:solidFill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desde ya</a:t>
            </a:r>
            <a:r>
              <a:rPr lang="es-CL" sz="36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⟩ </a:t>
            </a:r>
          </a:p>
          <a:p>
            <a:pPr marL="0" indent="0" algn="ctr">
              <a:buNone/>
            </a:pP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/ˈ</a:t>
            </a:r>
            <a:r>
              <a:rPr lang="es-CL" sz="3600" b="1" dirty="0" err="1" smtClean="0">
                <a:solidFill>
                  <a:srgbClr val="0070C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d̪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es.</a:t>
            </a:r>
            <a:r>
              <a:rPr lang="es-CL" sz="3600" b="1" dirty="0" err="1" smtClean="0">
                <a:solidFill>
                  <a:srgbClr val="0070C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d̪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e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 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ʝa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/</a:t>
            </a:r>
          </a:p>
          <a:p>
            <a:pPr marL="0" indent="0" algn="ctr">
              <a:buNone/>
            </a:pP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[ˈ</a:t>
            </a:r>
            <a:r>
              <a:rPr lang="es-CL" sz="3600" b="1" dirty="0" err="1" smtClean="0">
                <a:solidFill>
                  <a:srgbClr val="FF000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θ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e.</a:t>
            </a:r>
            <a:r>
              <a:rPr lang="es-CL" sz="3600" b="1" dirty="0" err="1" smtClean="0">
                <a:solidFill>
                  <a:srgbClr val="FF0000"/>
                </a:solidFill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θ</a:t>
            </a:r>
            <a:r>
              <a:rPr lang="es-CL" sz="3600" dirty="0" err="1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e.ʝja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]</a:t>
            </a:r>
          </a:p>
          <a:p>
            <a:endParaRPr lang="es-CL" dirty="0">
              <a:latin typeface="Gentium Book Basic" panose="02000503060000020004" pitchFamily="2" charset="0"/>
            </a:endParaRPr>
          </a:p>
          <a:p>
            <a:endParaRPr lang="es-CL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Otros rasgos lingüísticos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 err="1"/>
              <a:t>Espirant</a:t>
            </a:r>
            <a:r>
              <a:rPr lang="es-CL" dirty="0"/>
              <a:t>. y afonización de </a:t>
            </a:r>
            <a:r>
              <a:rPr lang="es-CL" dirty="0" err="1"/>
              <a:t>oclus</a:t>
            </a:r>
            <a:r>
              <a:rPr lang="es-CL" dirty="0"/>
              <a:t>. sonoras</a:t>
            </a:r>
          </a:p>
          <a:p>
            <a:r>
              <a:rPr lang="es-CL" dirty="0"/>
              <a:t>/b/→[f]     /d̪/→[θ]     /g/→[x]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81401"/>
            <a:ext cx="8534400" cy="2971800"/>
          </a:xfrm>
          <a:prstGeom prst="rect">
            <a:avLst/>
          </a:prstGeom>
        </p:spPr>
      </p:pic>
      <p:pic>
        <p:nvPicPr>
          <p:cNvPr id="7" name="afonizacion-de-d--desde-ya--MLP-F2-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1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4800" y="1600200"/>
            <a:ext cx="8534400" cy="4800600"/>
          </a:xfrm>
        </p:spPr>
        <p:txBody>
          <a:bodyPr/>
          <a:lstStyle/>
          <a:p>
            <a:pPr marL="0" indent="0" algn="ctr">
              <a:buNone/>
            </a:pPr>
            <a:endParaRPr lang="es-CL" sz="3600" dirty="0">
              <a:latin typeface="Charis SIL" panose="02000500060000020004" pitchFamily="2" charset="0"/>
              <a:ea typeface="Charis SIL" panose="02000500060000020004" pitchFamily="2" charset="0"/>
              <a:cs typeface="Charis SIL" panose="02000500060000020004" pitchFamily="2" charset="0"/>
            </a:endParaRPr>
          </a:p>
          <a:p>
            <a:pPr marL="0" indent="0" algn="ctr">
              <a:buNone/>
            </a:pP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Variedad de lengua </a:t>
            </a:r>
            <a:r>
              <a:rPr lang="es-CL" sz="3600" b="1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sistemáticamente distinta 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de otras variedades del castellano.</a:t>
            </a:r>
          </a:p>
          <a:p>
            <a:pPr marL="0" indent="0" algn="ctr">
              <a:buNone/>
            </a:pPr>
            <a:endParaRPr lang="es-CL" sz="3600" dirty="0" smtClean="0">
              <a:latin typeface="Charis SIL" panose="02000500060000020004" pitchFamily="2" charset="0"/>
              <a:ea typeface="Charis SIL" panose="02000500060000020004" pitchFamily="2" charset="0"/>
              <a:cs typeface="Charis SIL" panose="02000500060000020004" pitchFamily="2" charset="0"/>
            </a:endParaRPr>
          </a:p>
          <a:p>
            <a:pPr marL="0" indent="0" algn="ctr">
              <a:buNone/>
            </a:pPr>
            <a:endParaRPr lang="es-CL" sz="3600" dirty="0">
              <a:latin typeface="Charis SIL" panose="02000500060000020004" pitchFamily="2" charset="0"/>
              <a:ea typeface="Charis SIL" panose="02000500060000020004" pitchFamily="2" charset="0"/>
              <a:cs typeface="Charis SIL" panose="02000500060000020004" pitchFamily="2" charset="0"/>
            </a:endParaRPr>
          </a:p>
          <a:p>
            <a:pPr marL="0" indent="0" algn="ctr">
              <a:buNone/>
            </a:pP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Ha experimentado una profunda </a:t>
            </a:r>
            <a:r>
              <a:rPr lang="es-CL" sz="3600" b="1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influencia del mapudungun</a:t>
            </a:r>
            <a:r>
              <a:rPr lang="es-CL" sz="3600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Una variedad de lengua propia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2175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CL" sz="4000" dirty="0" smtClean="0"/>
          </a:p>
          <a:p>
            <a:pPr marL="0" indent="0" algn="ctr">
              <a:buNone/>
            </a:pPr>
            <a:endParaRPr lang="es-CL" sz="4000" dirty="0"/>
          </a:p>
          <a:p>
            <a:pPr marL="0" indent="0" algn="ctr">
              <a:buNone/>
            </a:pPr>
            <a:r>
              <a:rPr lang="es-CL" sz="4000" b="1" dirty="0" smtClean="0"/>
              <a:t>Ninguno</a:t>
            </a:r>
            <a:r>
              <a:rPr lang="es-CL" sz="4000" dirty="0" smtClean="0"/>
              <a:t> de los </a:t>
            </a:r>
            <a:r>
              <a:rPr lang="es-CL" sz="4000" b="1" dirty="0" smtClean="0"/>
              <a:t>informantes</a:t>
            </a:r>
            <a:r>
              <a:rPr lang="es-CL" sz="4000" dirty="0" smtClean="0"/>
              <a:t> de la investigación habla </a:t>
            </a:r>
            <a:r>
              <a:rPr lang="es-CL" sz="4000" b="1" dirty="0" smtClean="0"/>
              <a:t>mapudungun</a:t>
            </a:r>
            <a:r>
              <a:rPr lang="es-CL" sz="4000" dirty="0" smtClean="0"/>
              <a:t>.</a:t>
            </a:r>
            <a:endParaRPr lang="es-CL" sz="4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 detalle…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8343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endParaRPr lang="es-CL" sz="4000" dirty="0" smtClean="0"/>
          </a:p>
          <a:p>
            <a:pPr marL="0" indent="0" algn="l">
              <a:buNone/>
            </a:pPr>
            <a:endParaRPr lang="es-CL" sz="4000" dirty="0" smtClean="0"/>
          </a:p>
          <a:p>
            <a:pPr marL="0" indent="0" algn="ctr">
              <a:buNone/>
            </a:pPr>
            <a:r>
              <a:rPr lang="es-CL" sz="4000" dirty="0" smtClean="0"/>
              <a:t>El </a:t>
            </a:r>
            <a:r>
              <a:rPr lang="es-CL" sz="4000" b="1" dirty="0" smtClean="0"/>
              <a:t>63%</a:t>
            </a:r>
            <a:r>
              <a:rPr lang="es-CL" sz="4000" dirty="0" smtClean="0"/>
              <a:t> de los informantes tiene </a:t>
            </a:r>
            <a:r>
              <a:rPr lang="es-CL" sz="4000" b="1" dirty="0" smtClean="0"/>
              <a:t>padres monolingües </a:t>
            </a:r>
            <a:r>
              <a:rPr lang="es-CL" sz="4000" dirty="0" smtClean="0"/>
              <a:t>en </a:t>
            </a:r>
            <a:r>
              <a:rPr lang="es-CL" sz="4000" b="1" dirty="0" smtClean="0"/>
              <a:t>castellano</a:t>
            </a:r>
            <a:r>
              <a:rPr lang="es-CL" sz="4000" dirty="0" smtClean="0"/>
              <a:t>.</a:t>
            </a:r>
            <a:endParaRPr lang="es-CL" sz="4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 detalle…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4770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 smtClean="0"/>
              <a:t>En la población que estudiamos, </a:t>
            </a:r>
            <a:r>
              <a:rPr lang="es-CL" b="1" dirty="0" smtClean="0"/>
              <a:t>estos rasgos </a:t>
            </a:r>
            <a:r>
              <a:rPr lang="es-CL" b="1" u="sng" dirty="0" smtClean="0"/>
              <a:t>no</a:t>
            </a:r>
            <a:r>
              <a:rPr lang="es-CL" b="1" dirty="0" smtClean="0"/>
              <a:t> pueden ser producto de</a:t>
            </a:r>
            <a:r>
              <a:rPr lang="es-CL" dirty="0" smtClean="0"/>
              <a:t>…</a:t>
            </a:r>
          </a:p>
          <a:p>
            <a:endParaRPr lang="es-CL" dirty="0" smtClean="0"/>
          </a:p>
          <a:p>
            <a:r>
              <a:rPr lang="es-CL" b="1" dirty="0"/>
              <a:t>Interferencia</a:t>
            </a:r>
            <a:r>
              <a:rPr lang="es-CL" dirty="0"/>
              <a:t> entre mapudungun y castellano en </a:t>
            </a:r>
            <a:r>
              <a:rPr lang="es-CL" dirty="0" smtClean="0"/>
              <a:t>hablantes bilingües.</a:t>
            </a:r>
          </a:p>
          <a:p>
            <a:pPr marL="0" indent="0" algn="ctr">
              <a:buNone/>
            </a:pPr>
            <a:r>
              <a:rPr lang="es-CL" i="1" dirty="0" smtClean="0"/>
              <a:t>Ni uno solo de los informantes es bilingüe.</a:t>
            </a:r>
          </a:p>
          <a:p>
            <a:endParaRPr lang="es-CL" dirty="0"/>
          </a:p>
          <a:p>
            <a:r>
              <a:rPr lang="es-CL" b="1" dirty="0"/>
              <a:t>Transferencia</a:t>
            </a:r>
            <a:r>
              <a:rPr lang="es-CL" dirty="0"/>
              <a:t> de rasgos </a:t>
            </a:r>
            <a:r>
              <a:rPr lang="es-CL" dirty="0" smtClean="0"/>
              <a:t>gramaticales del </a:t>
            </a:r>
            <a:r>
              <a:rPr lang="es-CL" dirty="0"/>
              <a:t>mapudungun al castellano</a:t>
            </a:r>
            <a:r>
              <a:rPr lang="es-CL" dirty="0" smtClean="0"/>
              <a:t>.</a:t>
            </a:r>
          </a:p>
          <a:p>
            <a:pPr marL="0" indent="0" algn="ctr">
              <a:buNone/>
            </a:pPr>
            <a:r>
              <a:rPr lang="es-CL" i="1" dirty="0" smtClean="0"/>
              <a:t>El mapudungun no está presente</a:t>
            </a:r>
            <a:br>
              <a:rPr lang="es-CL" i="1" dirty="0" smtClean="0"/>
            </a:br>
            <a:r>
              <a:rPr lang="es-CL" i="1" dirty="0" smtClean="0"/>
              <a:t>en la muestra.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¿Qué significa esto?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2033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8839200" cy="48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L" dirty="0"/>
              <a:t>En la población que estudiamos, </a:t>
            </a:r>
            <a:r>
              <a:rPr lang="es-CL" b="1" dirty="0"/>
              <a:t>estos rasgos </a:t>
            </a:r>
            <a:r>
              <a:rPr lang="es-CL" b="1" u="sng" dirty="0"/>
              <a:t>no</a:t>
            </a:r>
            <a:r>
              <a:rPr lang="es-CL" b="1" dirty="0"/>
              <a:t> pueden ser producto de</a:t>
            </a:r>
            <a:r>
              <a:rPr lang="es-CL" dirty="0"/>
              <a:t>…</a:t>
            </a:r>
          </a:p>
          <a:p>
            <a:endParaRPr lang="es-CL" dirty="0" smtClean="0"/>
          </a:p>
          <a:p>
            <a:r>
              <a:rPr lang="es-CL" b="1" dirty="0"/>
              <a:t>Poca escolarización </a:t>
            </a:r>
            <a:r>
              <a:rPr lang="es-CL" dirty="0"/>
              <a:t>en castellano.</a:t>
            </a:r>
          </a:p>
          <a:p>
            <a:pPr marL="0" indent="0" algn="ctr">
              <a:buNone/>
            </a:pPr>
            <a:r>
              <a:rPr lang="es-CL" i="1" dirty="0"/>
              <a:t>Todos los hablantes están </a:t>
            </a:r>
            <a:endParaRPr lang="es-CL" i="1" dirty="0" smtClean="0"/>
          </a:p>
          <a:p>
            <a:pPr marL="0" indent="0" algn="ctr">
              <a:buNone/>
            </a:pPr>
            <a:r>
              <a:rPr lang="es-CL" i="1" dirty="0" smtClean="0"/>
              <a:t>cursando el 3º </a:t>
            </a:r>
            <a:r>
              <a:rPr lang="es-CL" i="1" dirty="0"/>
              <a:t>o 4º medio actualmente</a:t>
            </a:r>
            <a:r>
              <a:rPr lang="es-CL" i="1" dirty="0" smtClean="0"/>
              <a:t>.</a:t>
            </a:r>
          </a:p>
          <a:p>
            <a:pPr marL="0" indent="0" algn="ctr">
              <a:buNone/>
            </a:pPr>
            <a:endParaRPr lang="es-CL" b="1" dirty="0" smtClean="0"/>
          </a:p>
          <a:p>
            <a:r>
              <a:rPr lang="es-CL" b="1" dirty="0" smtClean="0"/>
              <a:t>Aprendizaje </a:t>
            </a:r>
            <a:r>
              <a:rPr lang="es-CL" b="1" dirty="0"/>
              <a:t>imperfecto </a:t>
            </a:r>
            <a:r>
              <a:rPr lang="es-CL" dirty="0"/>
              <a:t>del </a:t>
            </a:r>
            <a:r>
              <a:rPr lang="es-CL" dirty="0" smtClean="0"/>
              <a:t>castellano.</a:t>
            </a:r>
            <a:endParaRPr lang="es-CL" dirty="0"/>
          </a:p>
          <a:p>
            <a:pPr marL="0" indent="0" algn="ctr">
              <a:buNone/>
            </a:pPr>
            <a:r>
              <a:rPr lang="es-CL" i="1" dirty="0" smtClean="0"/>
              <a:t>Todos estos hablantes aprendieron el</a:t>
            </a:r>
            <a:br>
              <a:rPr lang="es-CL" i="1" dirty="0" smtClean="0"/>
            </a:br>
            <a:r>
              <a:rPr lang="es-CL" i="1" dirty="0" smtClean="0"/>
              <a:t>castellano como L1, y todos son neurotípicos.</a:t>
            </a:r>
          </a:p>
          <a:p>
            <a:pPr marL="0" indent="0" algn="ctr">
              <a:buNone/>
            </a:pPr>
            <a:r>
              <a:rPr lang="es-CL" dirty="0" smtClean="0">
                <a:solidFill>
                  <a:srgbClr val="FF0000"/>
                </a:solidFill>
              </a:rPr>
              <a:t>Hablan perfectamente bien la lengua que adquirieron.</a:t>
            </a:r>
            <a:endParaRPr lang="es-CL" dirty="0"/>
          </a:p>
          <a:p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¿Qué significa esto?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1949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s-C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CL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CL" sz="36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“La discordancia de número entre sujeto y verbo  es un fenómeno recurrente, se destaca su frecuencia principalmente cuando  la forma verbal corresponde la tercera </a:t>
            </a:r>
            <a:r>
              <a:rPr lang="es-CL" sz="36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persona”. </a:t>
            </a:r>
          </a:p>
          <a:p>
            <a:pPr marL="0" indent="0" algn="r">
              <a:buNone/>
            </a:pPr>
            <a:endParaRPr lang="es-CL" sz="3000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r">
              <a:buNone/>
            </a:pPr>
            <a:endParaRPr lang="es-CL" sz="3000" dirty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r">
              <a:buNone/>
            </a:pPr>
            <a:r>
              <a:rPr lang="es-CL" sz="3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Álvarez-</a:t>
            </a:r>
            <a:r>
              <a:rPr lang="es-CL" sz="3000" dirty="0" err="1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Santullano</a:t>
            </a:r>
            <a:r>
              <a:rPr lang="es-CL" sz="3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&amp; Contreras 1995</a:t>
            </a:r>
            <a:endParaRPr lang="es-CL" sz="3000" dirty="0" smtClean="0">
              <a:solidFill>
                <a:schemeClr val="tx1"/>
              </a:solidFill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Inconcordancia de número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/>
              <a:t>En bilingües castellano-mapudungun</a:t>
            </a:r>
          </a:p>
        </p:txBody>
      </p:sp>
    </p:spTree>
    <p:extLst>
      <p:ext uri="{BB962C8B-B14F-4D97-AF65-F5344CB8AC3E}">
        <p14:creationId xmlns:p14="http://schemas.microsoft.com/office/powerpoint/2010/main" val="188095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4582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 smtClean="0"/>
              <a:t>Estamos ante una variedad lingüística que…</a:t>
            </a:r>
          </a:p>
          <a:p>
            <a:pPr marL="0" indent="0">
              <a:buNone/>
            </a:pPr>
            <a:endParaRPr lang="es-CL" dirty="0"/>
          </a:p>
          <a:p>
            <a:r>
              <a:rPr lang="es-CL" dirty="0" smtClean="0"/>
              <a:t>Tiene una serie de </a:t>
            </a:r>
            <a:r>
              <a:rPr lang="es-CL" b="1" dirty="0" smtClean="0"/>
              <a:t>rasgos propios</a:t>
            </a:r>
            <a:r>
              <a:rPr lang="es-CL" dirty="0" smtClean="0"/>
              <a:t> que la distinguen de otras variedades de la lengua.</a:t>
            </a:r>
          </a:p>
          <a:p>
            <a:endParaRPr lang="es-CL" dirty="0"/>
          </a:p>
          <a:p>
            <a:r>
              <a:rPr lang="es-CL" dirty="0" smtClean="0"/>
              <a:t>Es tan </a:t>
            </a:r>
            <a:r>
              <a:rPr lang="es-CL" b="1" dirty="0" smtClean="0"/>
              <a:t>sistemática y adecuada </a:t>
            </a:r>
            <a:r>
              <a:rPr lang="es-CL" dirty="0" smtClean="0"/>
              <a:t>para la comunicación como cualquiera otra variedad.</a:t>
            </a:r>
          </a:p>
          <a:p>
            <a:endParaRPr lang="es-CL" dirty="0" smtClean="0"/>
          </a:p>
          <a:p>
            <a:r>
              <a:rPr lang="es-CL" dirty="0" smtClean="0"/>
              <a:t>Tiene hablantes </a:t>
            </a:r>
            <a:r>
              <a:rPr lang="es-CL" b="1" dirty="0" smtClean="0"/>
              <a:t>nativos</a:t>
            </a:r>
            <a:r>
              <a:rPr lang="es-CL" dirty="0" smtClean="0"/>
              <a:t>.</a:t>
            </a:r>
          </a:p>
          <a:p>
            <a:endParaRPr lang="es-CL" dirty="0" smtClean="0"/>
          </a:p>
          <a:p>
            <a:r>
              <a:rPr lang="es-CL" dirty="0" smtClean="0"/>
              <a:t>Tiene hablantes </a:t>
            </a:r>
            <a:r>
              <a:rPr lang="es-CL" b="1" dirty="0" smtClean="0"/>
              <a:t>monolingües</a:t>
            </a:r>
            <a:r>
              <a:rPr lang="es-CL" dirty="0" smtClean="0"/>
              <a:t>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¿Qué significa esto?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0232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Es </a:t>
            </a:r>
            <a:r>
              <a:rPr lang="es-CL" b="1" dirty="0"/>
              <a:t>estable</a:t>
            </a:r>
            <a:r>
              <a:rPr lang="es-CL" dirty="0"/>
              <a:t> y </a:t>
            </a:r>
            <a:r>
              <a:rPr lang="es-CL" b="1" dirty="0"/>
              <a:t>se transmite </a:t>
            </a:r>
            <a:r>
              <a:rPr lang="es-CL" dirty="0"/>
              <a:t>entre generaciones.</a:t>
            </a:r>
          </a:p>
          <a:p>
            <a:endParaRPr lang="es-CL" dirty="0" smtClean="0"/>
          </a:p>
          <a:p>
            <a:r>
              <a:rPr lang="es-CL" dirty="0" smtClean="0"/>
              <a:t>No </a:t>
            </a:r>
            <a:r>
              <a:rPr lang="es-CL" dirty="0"/>
              <a:t>se da en todos los </a:t>
            </a:r>
            <a:r>
              <a:rPr lang="es-CL" dirty="0" smtClean="0"/>
              <a:t>miembros de la etnia: es </a:t>
            </a:r>
            <a:r>
              <a:rPr lang="es-CL" dirty="0"/>
              <a:t>un fenómeno lingüístico, y por ende </a:t>
            </a:r>
            <a:r>
              <a:rPr lang="es-CL" dirty="0" smtClean="0"/>
              <a:t>social; </a:t>
            </a:r>
            <a:r>
              <a:rPr lang="es-CL" b="1" dirty="0"/>
              <a:t>no es, por supuesto, genético</a:t>
            </a:r>
            <a:r>
              <a:rPr lang="es-CL" dirty="0" smtClean="0"/>
              <a:t>.</a:t>
            </a:r>
          </a:p>
          <a:p>
            <a:endParaRPr lang="es-CL" dirty="0" smtClean="0"/>
          </a:p>
          <a:p>
            <a:r>
              <a:rPr lang="es-CL" dirty="0"/>
              <a:t>Aparentemente se da también </a:t>
            </a:r>
            <a:r>
              <a:rPr lang="es-CL" dirty="0" smtClean="0"/>
              <a:t>en algunos </a:t>
            </a:r>
            <a:r>
              <a:rPr lang="es-CL" b="1" dirty="0"/>
              <a:t>hablantes </a:t>
            </a:r>
            <a:r>
              <a:rPr lang="es-CL" b="1" dirty="0" smtClean="0"/>
              <a:t>no mapuches</a:t>
            </a:r>
            <a:r>
              <a:rPr lang="es-CL" dirty="0" smtClean="0"/>
              <a:t>.</a:t>
            </a:r>
          </a:p>
          <a:p>
            <a:endParaRPr lang="es-CL" dirty="0" smtClean="0"/>
          </a:p>
          <a:p>
            <a:r>
              <a:rPr lang="es-CL" dirty="0"/>
              <a:t>Es parte de la </a:t>
            </a:r>
            <a:r>
              <a:rPr lang="es-CL" b="1" dirty="0"/>
              <a:t>identidad cultural</a:t>
            </a:r>
            <a:r>
              <a:rPr lang="es-CL" dirty="0"/>
              <a:t> de </a:t>
            </a:r>
            <a:r>
              <a:rPr lang="es-CL" dirty="0" smtClean="0"/>
              <a:t>algunos </a:t>
            </a:r>
            <a:r>
              <a:rPr lang="es-CL" dirty="0"/>
              <a:t>de sus </a:t>
            </a:r>
            <a:r>
              <a:rPr lang="es-CL" dirty="0" smtClean="0"/>
              <a:t>hablantes: “señal de identidad mapuche”.</a:t>
            </a:r>
            <a:endParaRPr lang="es-C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¿Qué significa esto?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3829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Hay un nombre para las variedades de lengua que tengan estas características:</a:t>
            </a:r>
          </a:p>
          <a:p>
            <a:endParaRPr lang="es-CL" dirty="0" smtClean="0"/>
          </a:p>
          <a:p>
            <a:pPr marL="0" indent="0" algn="ctr">
              <a:buNone/>
            </a:pPr>
            <a:endParaRPr lang="es-CL" b="1" dirty="0" smtClean="0"/>
          </a:p>
          <a:p>
            <a:pPr marL="0" indent="0" algn="ctr">
              <a:buNone/>
            </a:pPr>
            <a:r>
              <a:rPr lang="es-CL" sz="4800" b="1" dirty="0" smtClean="0"/>
              <a:t>Etnolecto</a:t>
            </a:r>
            <a:endParaRPr lang="es-CL" sz="4800" dirty="0"/>
          </a:p>
          <a:p>
            <a:pPr marL="0" indent="0" algn="ctr">
              <a:buNone/>
            </a:pPr>
            <a:endParaRPr lang="es-CL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¿Qué significa esto?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0695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El castellano mapuche</a:t>
            </a:r>
          </a:p>
          <a:p>
            <a:r>
              <a:rPr lang="es-CL" i="1" dirty="0" smtClean="0"/>
              <a:t>Terminología</a:t>
            </a:r>
            <a:endParaRPr lang="es-CL" i="1" dirty="0"/>
          </a:p>
        </p:txBody>
      </p:sp>
    </p:spTree>
    <p:extLst>
      <p:ext uri="{BB962C8B-B14F-4D97-AF65-F5344CB8AC3E}">
        <p14:creationId xmlns:p14="http://schemas.microsoft.com/office/powerpoint/2010/main" val="23858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6200" y="1600200"/>
            <a:ext cx="8991600" cy="48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3600" dirty="0" smtClean="0"/>
              <a:t>¿</a:t>
            </a:r>
            <a:r>
              <a:rPr lang="es-CL" sz="3600" dirty="0"/>
              <a:t>Realmente cabe hablar </a:t>
            </a:r>
            <a:r>
              <a:rPr lang="es-CL" sz="3600" dirty="0" smtClean="0"/>
              <a:t>del </a:t>
            </a:r>
            <a:br>
              <a:rPr lang="es-CL" sz="3600" dirty="0" smtClean="0"/>
            </a:br>
            <a:r>
              <a:rPr lang="es-CL" sz="3600" b="1" dirty="0" smtClean="0"/>
              <a:t>castellano </a:t>
            </a:r>
            <a:r>
              <a:rPr lang="es-CL" sz="3600" b="1" dirty="0">
                <a:solidFill>
                  <a:srgbClr val="FF0000"/>
                </a:solidFill>
              </a:rPr>
              <a:t>hablado por </a:t>
            </a:r>
            <a:r>
              <a:rPr lang="es-CL" sz="3600" b="1" dirty="0" smtClean="0">
                <a:solidFill>
                  <a:srgbClr val="FF0000"/>
                </a:solidFill>
              </a:rPr>
              <a:t>mapuches </a:t>
            </a:r>
            <a:r>
              <a:rPr lang="es-CL" sz="3600" b="1" dirty="0" smtClean="0"/>
              <a:t/>
            </a:r>
            <a:br>
              <a:rPr lang="es-CL" sz="3600" b="1" dirty="0" smtClean="0"/>
            </a:br>
            <a:r>
              <a:rPr lang="es-CL" sz="3600" dirty="0" smtClean="0"/>
              <a:t>o </a:t>
            </a:r>
            <a:r>
              <a:rPr lang="es-CL" sz="3600" dirty="0"/>
              <a:t>del </a:t>
            </a:r>
            <a:r>
              <a:rPr lang="es-CL" sz="3600" dirty="0" smtClean="0"/>
              <a:t/>
            </a:r>
            <a:br>
              <a:rPr lang="es-CL" sz="3600" dirty="0" smtClean="0"/>
            </a:br>
            <a:r>
              <a:rPr lang="es-CL" sz="3600" b="1" dirty="0" smtClean="0"/>
              <a:t>castellano </a:t>
            </a:r>
            <a:r>
              <a:rPr lang="es-CL" sz="3600" b="1" dirty="0" smtClean="0">
                <a:solidFill>
                  <a:srgbClr val="FF0000"/>
                </a:solidFill>
              </a:rPr>
              <a:t>mapuchizado</a:t>
            </a:r>
          </a:p>
          <a:p>
            <a:pPr marL="0" indent="0" algn="ctr">
              <a:buNone/>
            </a:pPr>
            <a:r>
              <a:rPr lang="es-CL" sz="3600" dirty="0" smtClean="0">
                <a:solidFill>
                  <a:schemeClr val="tx1"/>
                </a:solidFill>
              </a:rPr>
              <a:t>o del</a:t>
            </a:r>
          </a:p>
          <a:p>
            <a:pPr marL="0" indent="0" algn="ctr">
              <a:buNone/>
            </a:pPr>
            <a:r>
              <a:rPr lang="es-CL" sz="3600" b="1" dirty="0" smtClean="0">
                <a:solidFill>
                  <a:schemeClr val="tx1"/>
                </a:solidFill>
              </a:rPr>
              <a:t>castellano</a:t>
            </a:r>
            <a:r>
              <a:rPr lang="es-CL" sz="3600" b="1" dirty="0" smtClean="0">
                <a:solidFill>
                  <a:srgbClr val="FF0000"/>
                </a:solidFill>
              </a:rPr>
              <a:t> étnico</a:t>
            </a:r>
            <a:r>
              <a:rPr lang="es-CL" sz="3600" dirty="0" smtClean="0"/>
              <a:t>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Castellano mapuche: terminología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1499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534400" cy="4876800"/>
          </a:xfrm>
        </p:spPr>
        <p:txBody>
          <a:bodyPr>
            <a:noAutofit/>
          </a:bodyPr>
          <a:lstStyle/>
          <a:p>
            <a:r>
              <a:rPr lang="es-CL" dirty="0" smtClean="0"/>
              <a:t>La construcción “</a:t>
            </a:r>
            <a:r>
              <a:rPr lang="es-CL" b="1" dirty="0" smtClean="0"/>
              <a:t>hablado por</a:t>
            </a:r>
            <a:r>
              <a:rPr lang="es-CL" dirty="0" smtClean="0"/>
              <a:t>” no se usa en otros casos:</a:t>
            </a:r>
          </a:p>
          <a:p>
            <a:pPr marL="0" lvl="1" indent="0" algn="ctr">
              <a:buNone/>
              <a:tabLst>
                <a:tab pos="2806700" algn="l"/>
                <a:tab pos="4229100" algn="l"/>
              </a:tabLst>
            </a:pPr>
            <a:r>
              <a:rPr lang="es-CL" sz="2600" dirty="0" smtClean="0">
                <a:solidFill>
                  <a:schemeClr val="tx1"/>
                </a:solidFill>
              </a:rPr>
              <a:t>alemán</a:t>
            </a:r>
            <a:r>
              <a:rPr lang="es-CL" sz="2600" dirty="0" smtClean="0">
                <a:solidFill>
                  <a:srgbClr val="A20000"/>
                </a:solidFill>
              </a:rPr>
              <a:t> </a:t>
            </a:r>
            <a:r>
              <a:rPr lang="es-CL" sz="2600" dirty="0">
                <a:solidFill>
                  <a:srgbClr val="A20000"/>
                </a:solidFill>
              </a:rPr>
              <a:t>hablado por </a:t>
            </a:r>
            <a:r>
              <a:rPr lang="es-CL" sz="2600" dirty="0" smtClean="0">
                <a:solidFill>
                  <a:srgbClr val="A20000"/>
                </a:solidFill>
              </a:rPr>
              <a:t>suizos</a:t>
            </a:r>
          </a:p>
          <a:p>
            <a:pPr marL="0" lvl="1" indent="0" algn="ctr">
              <a:buNone/>
              <a:tabLst>
                <a:tab pos="2806700" algn="l"/>
                <a:tab pos="4229100" algn="l"/>
              </a:tabLst>
            </a:pPr>
            <a:r>
              <a:rPr lang="es-CL" sz="2600" dirty="0" smtClean="0">
                <a:solidFill>
                  <a:schemeClr val="tx1"/>
                </a:solidFill>
              </a:rPr>
              <a:t>inglés</a:t>
            </a:r>
            <a:r>
              <a:rPr lang="es-CL" sz="2600" dirty="0" smtClean="0">
                <a:solidFill>
                  <a:srgbClr val="A20000"/>
                </a:solidFill>
              </a:rPr>
              <a:t> </a:t>
            </a:r>
            <a:r>
              <a:rPr lang="es-CL" sz="2600" dirty="0">
                <a:solidFill>
                  <a:srgbClr val="A20000"/>
                </a:solidFill>
              </a:rPr>
              <a:t>hablado </a:t>
            </a:r>
            <a:r>
              <a:rPr lang="es-CL" sz="2600" dirty="0" smtClean="0">
                <a:solidFill>
                  <a:srgbClr val="A20000"/>
                </a:solidFill>
              </a:rPr>
              <a:t>por canadienses</a:t>
            </a:r>
          </a:p>
          <a:p>
            <a:pPr marL="0" lvl="1" indent="0" algn="ctr">
              <a:buNone/>
              <a:tabLst>
                <a:tab pos="2806700" algn="l"/>
                <a:tab pos="4229100" algn="l"/>
              </a:tabLst>
            </a:pPr>
            <a:r>
              <a:rPr lang="es-CL" sz="2600" dirty="0" smtClean="0">
                <a:solidFill>
                  <a:schemeClr val="tx1"/>
                </a:solidFill>
              </a:rPr>
              <a:t>francés</a:t>
            </a:r>
            <a:r>
              <a:rPr lang="es-CL" sz="2600" dirty="0" smtClean="0">
                <a:solidFill>
                  <a:srgbClr val="A20000"/>
                </a:solidFill>
              </a:rPr>
              <a:t> </a:t>
            </a:r>
            <a:r>
              <a:rPr lang="es-CL" sz="2600" dirty="0">
                <a:solidFill>
                  <a:srgbClr val="A20000"/>
                </a:solidFill>
              </a:rPr>
              <a:t>hablado por </a:t>
            </a:r>
            <a:r>
              <a:rPr lang="es-CL" sz="2600" dirty="0" smtClean="0">
                <a:solidFill>
                  <a:srgbClr val="A20000"/>
                </a:solidFill>
              </a:rPr>
              <a:t>belgas</a:t>
            </a:r>
          </a:p>
          <a:p>
            <a:pPr marL="0" lvl="1" indent="0" algn="ctr">
              <a:buNone/>
              <a:tabLst>
                <a:tab pos="2806700" algn="l"/>
                <a:tab pos="4229100" algn="l"/>
              </a:tabLst>
            </a:pPr>
            <a:r>
              <a:rPr lang="es-CL" sz="2600" dirty="0" smtClean="0">
                <a:solidFill>
                  <a:schemeClr val="tx1"/>
                </a:solidFill>
              </a:rPr>
              <a:t>español</a:t>
            </a:r>
            <a:r>
              <a:rPr lang="es-CL" sz="2600" dirty="0" smtClean="0">
                <a:solidFill>
                  <a:srgbClr val="A20000"/>
                </a:solidFill>
              </a:rPr>
              <a:t> hablado por argentinos</a:t>
            </a:r>
          </a:p>
          <a:p>
            <a:pPr marL="0" lvl="1" indent="0" algn="ctr">
              <a:buNone/>
              <a:tabLst>
                <a:tab pos="2806700" algn="l"/>
                <a:tab pos="4229100" algn="l"/>
              </a:tabLst>
            </a:pPr>
            <a:endParaRPr lang="es-CL" sz="1200" b="1" dirty="0" smtClean="0">
              <a:solidFill>
                <a:srgbClr val="A20000"/>
              </a:solidFill>
            </a:endParaRPr>
          </a:p>
          <a:p>
            <a:pPr marL="342900" lvl="1" indent="-342900">
              <a:tabLst>
                <a:tab pos="2806700" algn="l"/>
                <a:tab pos="4229100" algn="l"/>
              </a:tabLst>
            </a:pPr>
            <a:r>
              <a:rPr lang="es-CL" sz="2800" dirty="0" smtClean="0"/>
              <a:t>Implica </a:t>
            </a:r>
            <a:r>
              <a:rPr lang="es-CL" sz="2800" dirty="0"/>
              <a:t>que las lenguas en cuestión </a:t>
            </a:r>
            <a:r>
              <a:rPr lang="es-CL" sz="2800" dirty="0" smtClean="0"/>
              <a:t>habrían sido </a:t>
            </a:r>
            <a:r>
              <a:rPr lang="es-CL" sz="2800" b="1" dirty="0" smtClean="0"/>
              <a:t>prestadas</a:t>
            </a:r>
            <a:r>
              <a:rPr lang="es-CL" sz="2800" dirty="0" smtClean="0"/>
              <a:t> a los hablantes por terceros, quienes serían los “auténticos dueños” de ellas. </a:t>
            </a:r>
          </a:p>
          <a:p>
            <a:pPr marL="342900" lvl="1" indent="-342900">
              <a:tabLst>
                <a:tab pos="2806700" algn="l"/>
                <a:tab pos="4229100" algn="l"/>
              </a:tabLst>
            </a:pPr>
            <a:r>
              <a:rPr lang="es-CL" sz="2800" b="1" dirty="0" smtClean="0"/>
              <a:t>Niega</a:t>
            </a:r>
            <a:r>
              <a:rPr lang="es-CL" sz="2800" dirty="0" smtClean="0"/>
              <a:t> que los hablantes sean los </a:t>
            </a:r>
            <a:r>
              <a:rPr lang="es-CL" sz="2800" b="1" dirty="0" smtClean="0"/>
              <a:t>dueños y soberanos</a:t>
            </a:r>
            <a:r>
              <a:rPr lang="es-CL" sz="2800" dirty="0" smtClean="0"/>
              <a:t> de su propia lengua.</a:t>
            </a:r>
            <a:endParaRPr lang="es-CL" sz="2800" dirty="0"/>
          </a:p>
          <a:p>
            <a:pPr marL="0" lvl="1" indent="0">
              <a:buNone/>
              <a:tabLst>
                <a:tab pos="2806700" algn="l"/>
                <a:tab pos="4229100" algn="l"/>
              </a:tabLst>
            </a:pPr>
            <a:endParaRPr lang="es-CL" sz="2800" dirty="0" smtClean="0">
              <a:solidFill>
                <a:srgbClr val="A2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Castellano mapuche: terminología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2405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8839200" cy="4800600"/>
          </a:xfrm>
        </p:spPr>
        <p:txBody>
          <a:bodyPr>
            <a:normAutofit/>
          </a:bodyPr>
          <a:lstStyle/>
          <a:p>
            <a:r>
              <a:rPr lang="es-CL" dirty="0" smtClean="0"/>
              <a:t>La construcción con “</a:t>
            </a:r>
            <a:r>
              <a:rPr lang="es-CL" b="1" dirty="0" smtClean="0"/>
              <a:t>–izado</a:t>
            </a:r>
            <a:r>
              <a:rPr lang="es-CL" dirty="0" smtClean="0"/>
              <a:t>” tampoco se usa en otros casos:</a:t>
            </a:r>
          </a:p>
          <a:p>
            <a:pPr marL="0" lvl="1" indent="0" algn="ctr">
              <a:buNone/>
              <a:tabLst>
                <a:tab pos="3200400" algn="l"/>
                <a:tab pos="4749800" algn="l"/>
              </a:tabLst>
            </a:pPr>
            <a:r>
              <a:rPr lang="es-CL" sz="2800" dirty="0" smtClean="0">
                <a:solidFill>
                  <a:schemeClr val="tx1"/>
                </a:solidFill>
              </a:rPr>
              <a:t>portugués</a:t>
            </a:r>
            <a:r>
              <a:rPr lang="es-CL" sz="2800" dirty="0" smtClean="0">
                <a:solidFill>
                  <a:srgbClr val="A20000"/>
                </a:solidFill>
              </a:rPr>
              <a:t> </a:t>
            </a:r>
            <a:r>
              <a:rPr lang="es-CL" sz="2800" dirty="0" err="1" smtClean="0">
                <a:solidFill>
                  <a:srgbClr val="A20000"/>
                </a:solidFill>
              </a:rPr>
              <a:t>brasileñizado</a:t>
            </a:r>
            <a:endParaRPr lang="es-CL" sz="2800" dirty="0" smtClean="0">
              <a:solidFill>
                <a:srgbClr val="A20000"/>
              </a:solidFill>
            </a:endParaRPr>
          </a:p>
          <a:p>
            <a:pPr marL="0" lvl="1" indent="0" algn="ctr">
              <a:buNone/>
              <a:tabLst>
                <a:tab pos="3200400" algn="l"/>
                <a:tab pos="4749800" algn="l"/>
              </a:tabLst>
            </a:pPr>
            <a:r>
              <a:rPr lang="es-CL" sz="2800" dirty="0" smtClean="0">
                <a:solidFill>
                  <a:schemeClr val="tx1"/>
                </a:solidFill>
              </a:rPr>
              <a:t>inglés</a:t>
            </a:r>
            <a:r>
              <a:rPr lang="es-CL" sz="2800" dirty="0" smtClean="0">
                <a:solidFill>
                  <a:srgbClr val="A20000"/>
                </a:solidFill>
              </a:rPr>
              <a:t> </a:t>
            </a:r>
            <a:r>
              <a:rPr lang="es-CL" sz="2800" dirty="0" err="1" smtClean="0">
                <a:solidFill>
                  <a:srgbClr val="A20000"/>
                </a:solidFill>
              </a:rPr>
              <a:t>australianizado</a:t>
            </a:r>
            <a:endParaRPr lang="es-CL" sz="2800" dirty="0" smtClean="0">
              <a:solidFill>
                <a:srgbClr val="A20000"/>
              </a:solidFill>
            </a:endParaRPr>
          </a:p>
          <a:p>
            <a:pPr marL="0" lvl="1" indent="0" algn="ctr">
              <a:buNone/>
              <a:tabLst>
                <a:tab pos="3200400" algn="l"/>
                <a:tab pos="4749800" algn="l"/>
              </a:tabLst>
            </a:pPr>
            <a:r>
              <a:rPr lang="es-CL" sz="2800" dirty="0" smtClean="0">
                <a:solidFill>
                  <a:schemeClr val="tx1"/>
                </a:solidFill>
              </a:rPr>
              <a:t>español</a:t>
            </a:r>
            <a:r>
              <a:rPr lang="es-CL" sz="2800" dirty="0" smtClean="0">
                <a:solidFill>
                  <a:srgbClr val="A20000"/>
                </a:solidFill>
              </a:rPr>
              <a:t> chilenizado</a:t>
            </a:r>
          </a:p>
          <a:p>
            <a:pPr marL="0" lvl="1" indent="0" algn="ctr">
              <a:buNone/>
              <a:tabLst>
                <a:tab pos="3200400" algn="l"/>
                <a:tab pos="4749800" algn="l"/>
              </a:tabLst>
            </a:pPr>
            <a:r>
              <a:rPr lang="es-CL" sz="2800" dirty="0" smtClean="0">
                <a:solidFill>
                  <a:schemeClr val="tx1"/>
                </a:solidFill>
              </a:rPr>
              <a:t>quechua</a:t>
            </a:r>
            <a:r>
              <a:rPr lang="es-CL" sz="2800" dirty="0" smtClean="0">
                <a:solidFill>
                  <a:srgbClr val="A20000"/>
                </a:solidFill>
              </a:rPr>
              <a:t> </a:t>
            </a:r>
            <a:r>
              <a:rPr lang="es-CL" sz="2800" dirty="0" err="1" smtClean="0">
                <a:solidFill>
                  <a:srgbClr val="A20000"/>
                </a:solidFill>
              </a:rPr>
              <a:t>ecuatorianizado</a:t>
            </a:r>
            <a:endParaRPr lang="es-CL" sz="2800" dirty="0">
              <a:solidFill>
                <a:srgbClr val="A20000"/>
              </a:solidFill>
            </a:endParaRPr>
          </a:p>
          <a:p>
            <a:pPr marL="0" lvl="1" indent="0">
              <a:buNone/>
              <a:tabLst>
                <a:tab pos="2806700" algn="l"/>
                <a:tab pos="4229100" algn="l"/>
              </a:tabLst>
            </a:pPr>
            <a:endParaRPr lang="es-CL" dirty="0" smtClean="0"/>
          </a:p>
          <a:p>
            <a:pPr marL="342900" lvl="1" indent="-342900">
              <a:tabLst>
                <a:tab pos="2806700" algn="l"/>
                <a:tab pos="4229100" algn="l"/>
              </a:tabLst>
            </a:pPr>
            <a:r>
              <a:rPr lang="es-CL" sz="2800" dirty="0" smtClean="0"/>
              <a:t>Insinúa que se trataría de una variedad </a:t>
            </a:r>
            <a:r>
              <a:rPr lang="es-CL" sz="2800" b="1" dirty="0" smtClean="0"/>
              <a:t>alterada o contaminada </a:t>
            </a:r>
            <a:r>
              <a:rPr lang="es-CL" sz="2800" dirty="0" smtClean="0"/>
              <a:t>de la lengua.</a:t>
            </a:r>
          </a:p>
          <a:p>
            <a:pPr marL="342900" lvl="1" indent="-342900">
              <a:tabLst>
                <a:tab pos="2806700" algn="l"/>
                <a:tab pos="4229100" algn="l"/>
              </a:tabLst>
            </a:pPr>
            <a:endParaRPr lang="es-CL" sz="2800" dirty="0"/>
          </a:p>
          <a:p>
            <a:pPr marL="0" lvl="1" indent="0">
              <a:buNone/>
              <a:tabLst>
                <a:tab pos="2806700" algn="l"/>
                <a:tab pos="4229100" algn="l"/>
              </a:tabLst>
            </a:pPr>
            <a:endParaRPr lang="es-CL" dirty="0" smtClean="0">
              <a:solidFill>
                <a:srgbClr val="A2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Castellano mapuche: terminología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109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8839200" cy="4800600"/>
          </a:xfrm>
        </p:spPr>
        <p:txBody>
          <a:bodyPr>
            <a:normAutofit/>
          </a:bodyPr>
          <a:lstStyle/>
          <a:p>
            <a:r>
              <a:rPr lang="es-CL" dirty="0" smtClean="0"/>
              <a:t>La construcción con “</a:t>
            </a:r>
            <a:r>
              <a:rPr lang="es-CL" b="1" dirty="0" smtClean="0"/>
              <a:t>étnico</a:t>
            </a:r>
            <a:r>
              <a:rPr lang="es-CL" dirty="0" smtClean="0"/>
              <a:t>” resulta francamente ofensiva. ¿Acaso los pueblos indígenas sean los único que constituyan etnias?</a:t>
            </a:r>
          </a:p>
          <a:p>
            <a:endParaRPr lang="es-CL" dirty="0" smtClean="0"/>
          </a:p>
          <a:p>
            <a:r>
              <a:rPr lang="es-CL" dirty="0" smtClean="0"/>
              <a:t>Además, nunca deja claro a qué variedad se refiere.</a:t>
            </a:r>
          </a:p>
          <a:p>
            <a:endParaRPr lang="es-CL" dirty="0" smtClean="0"/>
          </a:p>
          <a:p>
            <a:pPr marL="0" lvl="1" indent="0" algn="ctr">
              <a:buNone/>
              <a:tabLst>
                <a:tab pos="3200400" algn="l"/>
                <a:tab pos="4749800" algn="l"/>
              </a:tabLst>
            </a:pPr>
            <a:r>
              <a:rPr lang="es-CL" sz="2800" dirty="0" smtClean="0">
                <a:solidFill>
                  <a:schemeClr val="tx1"/>
                </a:solidFill>
              </a:rPr>
              <a:t>¿¡ árabe</a:t>
            </a:r>
            <a:r>
              <a:rPr lang="es-CL" sz="2800" dirty="0" smtClean="0">
                <a:solidFill>
                  <a:srgbClr val="A20000"/>
                </a:solidFill>
              </a:rPr>
              <a:t> étnico </a:t>
            </a:r>
            <a:r>
              <a:rPr lang="es-CL" sz="2800" dirty="0" smtClean="0">
                <a:solidFill>
                  <a:schemeClr val="tx1"/>
                </a:solidFill>
              </a:rPr>
              <a:t>!?</a:t>
            </a:r>
            <a:endParaRPr lang="es-CL" sz="2800" dirty="0">
              <a:solidFill>
                <a:schemeClr val="tx1"/>
              </a:solidFill>
            </a:endParaRPr>
          </a:p>
          <a:p>
            <a:pPr marL="0" lvl="1" indent="0" algn="ctr">
              <a:buNone/>
              <a:tabLst>
                <a:tab pos="3200400" algn="l"/>
                <a:tab pos="4749800" algn="l"/>
              </a:tabLst>
            </a:pPr>
            <a:r>
              <a:rPr lang="es-CL" sz="2800" dirty="0">
                <a:solidFill>
                  <a:schemeClr val="tx1"/>
                </a:solidFill>
              </a:rPr>
              <a:t>¿¡ inglés </a:t>
            </a:r>
            <a:r>
              <a:rPr lang="es-CL" sz="2800" dirty="0" smtClean="0">
                <a:solidFill>
                  <a:srgbClr val="A20000"/>
                </a:solidFill>
              </a:rPr>
              <a:t>étnico </a:t>
            </a:r>
            <a:r>
              <a:rPr lang="es-CL" sz="2800" dirty="0">
                <a:solidFill>
                  <a:schemeClr val="tx1"/>
                </a:solidFill>
              </a:rPr>
              <a:t>!?</a:t>
            </a:r>
            <a:endParaRPr lang="es-CL" sz="2800" dirty="0" smtClean="0">
              <a:solidFill>
                <a:srgbClr val="A20000"/>
              </a:solidFill>
            </a:endParaRPr>
          </a:p>
          <a:p>
            <a:pPr marL="0" lvl="1" indent="0" algn="ctr">
              <a:buNone/>
              <a:tabLst>
                <a:tab pos="3200400" algn="l"/>
                <a:tab pos="4749800" algn="l"/>
              </a:tabLst>
            </a:pPr>
            <a:r>
              <a:rPr lang="es-CL" sz="2800" dirty="0">
                <a:solidFill>
                  <a:schemeClr val="tx1"/>
                </a:solidFill>
              </a:rPr>
              <a:t>¿¡ </a:t>
            </a:r>
            <a:r>
              <a:rPr lang="es-CL" sz="2800" dirty="0" smtClean="0">
                <a:solidFill>
                  <a:schemeClr val="tx1"/>
                </a:solidFill>
              </a:rPr>
              <a:t>maya</a:t>
            </a:r>
            <a:r>
              <a:rPr lang="es-CL" sz="2800" dirty="0" smtClean="0">
                <a:solidFill>
                  <a:srgbClr val="A20000"/>
                </a:solidFill>
              </a:rPr>
              <a:t> étnico </a:t>
            </a:r>
            <a:r>
              <a:rPr lang="es-CL" sz="2800" dirty="0">
                <a:solidFill>
                  <a:schemeClr val="tx1"/>
                </a:solidFill>
              </a:rPr>
              <a:t>!?</a:t>
            </a:r>
            <a:endParaRPr lang="es-CL" sz="2800" dirty="0" smtClean="0">
              <a:solidFill>
                <a:srgbClr val="A20000"/>
              </a:solidFill>
            </a:endParaRPr>
          </a:p>
          <a:p>
            <a:pPr marL="0" lvl="1" indent="0" algn="ctr">
              <a:buNone/>
              <a:tabLst>
                <a:tab pos="3200400" algn="l"/>
                <a:tab pos="4749800" algn="l"/>
              </a:tabLst>
            </a:pPr>
            <a:r>
              <a:rPr lang="es-CL" sz="2800" dirty="0">
                <a:solidFill>
                  <a:schemeClr val="tx1"/>
                </a:solidFill>
              </a:rPr>
              <a:t>¿¡ swahili</a:t>
            </a:r>
            <a:r>
              <a:rPr lang="es-CL" sz="2800" dirty="0" smtClean="0">
                <a:solidFill>
                  <a:srgbClr val="A20000"/>
                </a:solidFill>
              </a:rPr>
              <a:t> étnico </a:t>
            </a:r>
            <a:r>
              <a:rPr lang="es-CL" sz="2800" dirty="0">
                <a:solidFill>
                  <a:schemeClr val="tx1"/>
                </a:solidFill>
              </a:rPr>
              <a:t>!?</a:t>
            </a:r>
            <a:endParaRPr lang="es-CL" sz="2800" dirty="0">
              <a:solidFill>
                <a:srgbClr val="A20000"/>
              </a:solidFill>
            </a:endParaRPr>
          </a:p>
          <a:p>
            <a:pPr marL="342900" lvl="1" indent="-342900">
              <a:tabLst>
                <a:tab pos="2806700" algn="l"/>
                <a:tab pos="4229100" algn="l"/>
              </a:tabLst>
            </a:pPr>
            <a:endParaRPr lang="es-CL" sz="2800" dirty="0"/>
          </a:p>
          <a:p>
            <a:pPr marL="0" lvl="1" indent="0">
              <a:buNone/>
              <a:tabLst>
                <a:tab pos="2806700" algn="l"/>
                <a:tab pos="4229100" algn="l"/>
              </a:tabLst>
            </a:pPr>
            <a:endParaRPr lang="es-CL" dirty="0" smtClean="0">
              <a:solidFill>
                <a:srgbClr val="A2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Castellano mapuche: terminología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4354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s-CL" dirty="0" smtClean="0"/>
              <a:t>Los términos “</a:t>
            </a:r>
            <a:r>
              <a:rPr lang="es-CL" b="1" dirty="0" smtClean="0"/>
              <a:t>castellano hablado por mapuches</a:t>
            </a:r>
            <a:r>
              <a:rPr lang="es-CL" dirty="0" smtClean="0"/>
              <a:t>” y “</a:t>
            </a:r>
            <a:r>
              <a:rPr lang="es-CL" b="1" dirty="0" smtClean="0"/>
              <a:t>castellano mapuchizado</a:t>
            </a:r>
            <a:r>
              <a:rPr lang="es-CL" dirty="0" smtClean="0"/>
              <a:t>” realmente </a:t>
            </a:r>
            <a:r>
              <a:rPr lang="es-CL" b="1" dirty="0" smtClean="0"/>
              <a:t>no son apropiados</a:t>
            </a:r>
            <a:r>
              <a:rPr lang="es-CL" dirty="0" smtClean="0"/>
              <a:t> excepto en el caso de bilingües activos en castellano y mapudungun.</a:t>
            </a:r>
          </a:p>
          <a:p>
            <a:pPr>
              <a:spcAft>
                <a:spcPts val="1200"/>
              </a:spcAft>
            </a:pPr>
            <a:r>
              <a:rPr lang="es-CL" dirty="0" smtClean="0"/>
              <a:t>El término “</a:t>
            </a:r>
            <a:r>
              <a:rPr lang="es-CL" b="1" dirty="0" smtClean="0"/>
              <a:t>castellano étnico</a:t>
            </a:r>
            <a:r>
              <a:rPr lang="es-CL" dirty="0" smtClean="0"/>
              <a:t>”</a:t>
            </a:r>
            <a:r>
              <a:rPr lang="es-CL" b="1" dirty="0" smtClean="0"/>
              <a:t> </a:t>
            </a:r>
            <a:r>
              <a:rPr lang="es-CL" dirty="0" smtClean="0"/>
              <a:t>resulta inapropiado en todo contexto.</a:t>
            </a:r>
          </a:p>
          <a:p>
            <a:pPr>
              <a:spcAft>
                <a:spcPts val="1200"/>
              </a:spcAft>
            </a:pPr>
            <a:r>
              <a:rPr lang="es-CL" dirty="0" smtClean="0"/>
              <a:t>El término “</a:t>
            </a:r>
            <a:r>
              <a:rPr lang="es-CL" b="1" dirty="0" smtClean="0"/>
              <a:t>castellano mapuche</a:t>
            </a:r>
            <a:r>
              <a:rPr lang="es-CL" dirty="0" smtClean="0"/>
              <a:t>” parece ser el más adecuado para la variedad hablada por monolingües.</a:t>
            </a:r>
            <a:endParaRPr lang="es-CL" dirty="0"/>
          </a:p>
          <a:p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Castellano mapuche: terminología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2405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2895600"/>
            <a:ext cx="8229600" cy="1524000"/>
          </a:xfrm>
        </p:spPr>
        <p:txBody>
          <a:bodyPr>
            <a:normAutofit/>
          </a:bodyPr>
          <a:lstStyle/>
          <a:p>
            <a:r>
              <a:rPr lang="es-CL" dirty="0" smtClean="0"/>
              <a:t>El castellano mapuche</a:t>
            </a:r>
          </a:p>
          <a:p>
            <a:r>
              <a:rPr lang="es-CL" i="1" dirty="0" smtClean="0"/>
              <a:t>Un etnolecto legítimo</a:t>
            </a:r>
            <a:endParaRPr lang="es-CL" i="1" dirty="0"/>
          </a:p>
        </p:txBody>
      </p:sp>
    </p:spTree>
    <p:extLst>
      <p:ext uri="{BB962C8B-B14F-4D97-AF65-F5344CB8AC3E}">
        <p14:creationId xmlns:p14="http://schemas.microsoft.com/office/powerpoint/2010/main" val="115359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b="1" dirty="0" smtClean="0"/>
              <a:t>Entre verbos y elementos nominales</a:t>
            </a:r>
          </a:p>
          <a:p>
            <a:endParaRPr lang="es-CL" dirty="0" smtClean="0"/>
          </a:p>
          <a:p>
            <a:r>
              <a:rPr lang="es-CL" b="1" dirty="0" smtClean="0"/>
              <a:t>Mapudungun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En 3ª persona, el morfema plural es </a:t>
            </a:r>
            <a:r>
              <a:rPr lang="es-CL" b="1" dirty="0" smtClean="0"/>
              <a:t>optativo</a:t>
            </a:r>
            <a:r>
              <a:rPr lang="es-CL" dirty="0" smtClean="0"/>
              <a:t>.</a:t>
            </a:r>
          </a:p>
          <a:p>
            <a:endParaRPr lang="es-CL" dirty="0"/>
          </a:p>
          <a:p>
            <a:pPr lvl="1">
              <a:tabLst>
                <a:tab pos="2743200" algn="l"/>
                <a:tab pos="4686300" algn="l"/>
              </a:tabLst>
            </a:pPr>
            <a:r>
              <a:rPr lang="es-CL" sz="2800" dirty="0" smtClean="0"/>
              <a:t>SINGULAR</a:t>
            </a:r>
            <a:r>
              <a:rPr lang="es-CL" sz="3200" dirty="0" smtClean="0"/>
              <a:t>	</a:t>
            </a:r>
            <a:r>
              <a:rPr lang="es-CL" sz="3200" b="1" dirty="0" err="1" smtClean="0"/>
              <a:t>fey</a:t>
            </a:r>
            <a:r>
              <a:rPr lang="es-CL" sz="3200" b="1" dirty="0" smtClean="0"/>
              <a:t>	</a:t>
            </a:r>
            <a:r>
              <a:rPr lang="es-CL" sz="3200" b="1" dirty="0" err="1" smtClean="0"/>
              <a:t>trekay</a:t>
            </a:r>
            <a:r>
              <a:rPr lang="es-CL" sz="3200" dirty="0" smtClean="0"/>
              <a:t/>
            </a:r>
            <a:br>
              <a:rPr lang="es-CL" sz="3200" dirty="0" smtClean="0"/>
            </a:br>
            <a:r>
              <a:rPr lang="es-CL" sz="3200" dirty="0" smtClean="0"/>
              <a:t>	</a:t>
            </a:r>
            <a:r>
              <a:rPr lang="es-CL" sz="3200" i="1" dirty="0" smtClean="0"/>
              <a:t>él/ella	camina</a:t>
            </a:r>
          </a:p>
          <a:p>
            <a:pPr lvl="1">
              <a:tabLst>
                <a:tab pos="2743200" algn="l"/>
                <a:tab pos="4686300" algn="l"/>
              </a:tabLst>
            </a:pPr>
            <a:endParaRPr lang="es-CL" sz="3200" dirty="0"/>
          </a:p>
          <a:p>
            <a:pPr lvl="1">
              <a:tabLst>
                <a:tab pos="2743200" algn="l"/>
                <a:tab pos="4686300" algn="l"/>
              </a:tabLst>
            </a:pPr>
            <a:r>
              <a:rPr lang="es-CL" sz="2800" dirty="0" smtClean="0"/>
              <a:t>PLURAL</a:t>
            </a:r>
            <a:r>
              <a:rPr lang="es-CL" sz="3200" dirty="0" smtClean="0"/>
              <a:t>	</a:t>
            </a:r>
            <a:r>
              <a:rPr lang="es-CL" sz="3200" b="1" dirty="0" err="1" smtClean="0"/>
              <a:t>feyengün</a:t>
            </a:r>
            <a:r>
              <a:rPr lang="es-CL" sz="3200" b="1" dirty="0" smtClean="0"/>
              <a:t>	</a:t>
            </a:r>
            <a:r>
              <a:rPr lang="es-CL" sz="3200" b="1" dirty="0" err="1" smtClean="0"/>
              <a:t>trekay</a:t>
            </a:r>
            <a:r>
              <a:rPr lang="es-CL" sz="3200" b="1" dirty="0" err="1" smtClean="0">
                <a:solidFill>
                  <a:srgbClr val="0070C0"/>
                </a:solidFill>
              </a:rPr>
              <a:t>ngün</a:t>
            </a:r>
            <a:r>
              <a:rPr lang="es-CL" sz="3200" b="1" dirty="0" smtClean="0"/>
              <a:t/>
            </a:r>
            <a:br>
              <a:rPr lang="es-CL" sz="3200" b="1" dirty="0" smtClean="0"/>
            </a:br>
            <a:r>
              <a:rPr lang="es-CL" sz="3200" dirty="0" smtClean="0"/>
              <a:t>	</a:t>
            </a:r>
            <a:r>
              <a:rPr lang="es-CL" sz="3200" i="1" dirty="0" smtClean="0"/>
              <a:t>ellos/as	caminan</a:t>
            </a:r>
            <a:endParaRPr lang="es-CL" sz="3200" i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Inconcordancia de número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/>
              <a:t>Paralelos con el mapudungun</a:t>
            </a:r>
          </a:p>
        </p:txBody>
      </p:sp>
    </p:spTree>
    <p:extLst>
      <p:ext uri="{BB962C8B-B14F-4D97-AF65-F5344CB8AC3E}">
        <p14:creationId xmlns:p14="http://schemas.microsoft.com/office/powerpoint/2010/main" val="10653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4800" y="1600200"/>
            <a:ext cx="8686800" cy="4953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L" dirty="0" smtClean="0"/>
              <a:t>El </a:t>
            </a:r>
            <a:r>
              <a:rPr lang="es-CL" b="1" dirty="0" smtClean="0"/>
              <a:t>castellano mapuche </a:t>
            </a:r>
            <a:r>
              <a:rPr lang="es-CL" dirty="0" smtClean="0"/>
              <a:t>suele tratarse como…</a:t>
            </a:r>
          </a:p>
          <a:p>
            <a:pPr marL="0" indent="0">
              <a:buNone/>
            </a:pPr>
            <a:endParaRPr lang="es-CL" dirty="0" smtClean="0"/>
          </a:p>
          <a:p>
            <a:pPr marL="685800"/>
            <a:r>
              <a:rPr lang="es-CL" dirty="0" smtClean="0"/>
              <a:t>Un </a:t>
            </a:r>
            <a:r>
              <a:rPr lang="es-CL" dirty="0"/>
              <a:t>castellano </a:t>
            </a:r>
            <a:r>
              <a:rPr lang="es-CL" b="1" dirty="0"/>
              <a:t>mal </a:t>
            </a:r>
            <a:r>
              <a:rPr lang="es-CL" b="1" dirty="0" smtClean="0"/>
              <a:t>aprendido</a:t>
            </a:r>
            <a:r>
              <a:rPr lang="es-CL" dirty="0" smtClean="0"/>
              <a:t>.</a:t>
            </a:r>
            <a:endParaRPr lang="es-CL" dirty="0"/>
          </a:p>
          <a:p>
            <a:pPr marL="685800"/>
            <a:r>
              <a:rPr lang="es-CL" dirty="0" smtClean="0"/>
              <a:t>Una versión </a:t>
            </a:r>
            <a:r>
              <a:rPr lang="es-CL" b="1" dirty="0" smtClean="0"/>
              <a:t>corrupta</a:t>
            </a:r>
            <a:r>
              <a:rPr lang="es-CL" dirty="0" smtClean="0"/>
              <a:t> del castellano.</a:t>
            </a:r>
          </a:p>
          <a:p>
            <a:pPr marL="685800"/>
            <a:r>
              <a:rPr lang="es-CL" dirty="0" smtClean="0"/>
              <a:t>Un castellano </a:t>
            </a:r>
            <a:r>
              <a:rPr lang="es-CL" b="1" dirty="0" smtClean="0"/>
              <a:t>agramatical</a:t>
            </a:r>
            <a:r>
              <a:rPr lang="es-CL" dirty="0" smtClean="0"/>
              <a:t>.</a:t>
            </a:r>
          </a:p>
          <a:p>
            <a:pPr marL="685800"/>
            <a:r>
              <a:rPr lang="es-CL" dirty="0" smtClean="0"/>
              <a:t>Un </a:t>
            </a:r>
            <a:r>
              <a:rPr lang="es-CL" b="1" dirty="0" smtClean="0"/>
              <a:t>problema</a:t>
            </a:r>
            <a:r>
              <a:rPr lang="es-CL" dirty="0" smtClean="0"/>
              <a:t> que debe corregirse en la escuela.</a:t>
            </a:r>
          </a:p>
          <a:p>
            <a:pPr marL="685800"/>
            <a:r>
              <a:rPr lang="es-CL" dirty="0" smtClean="0"/>
              <a:t>Una serie de </a:t>
            </a:r>
            <a:r>
              <a:rPr lang="es-CL" b="1" dirty="0" smtClean="0"/>
              <a:t>patologías</a:t>
            </a:r>
            <a:r>
              <a:rPr lang="es-CL" dirty="0" smtClean="0"/>
              <a:t> que deben ser tratados por fonoaudiólogos.</a:t>
            </a:r>
          </a:p>
          <a:p>
            <a:pPr marL="685800"/>
            <a:r>
              <a:rPr lang="es-CL" dirty="0" smtClean="0"/>
              <a:t>Incluso que reflejaría </a:t>
            </a:r>
            <a:r>
              <a:rPr lang="es-CL" b="1" dirty="0" smtClean="0"/>
              <a:t>problemas cognitivos</a:t>
            </a:r>
            <a:r>
              <a:rPr lang="es-CL" dirty="0" smtClean="0"/>
              <a:t>.</a:t>
            </a:r>
          </a:p>
          <a:p>
            <a:pPr indent="0">
              <a:buNone/>
            </a:pPr>
            <a:endParaRPr lang="es-CL" dirty="0" smtClean="0"/>
          </a:p>
          <a:p>
            <a:pPr marL="0" indent="0" algn="ctr">
              <a:buNone/>
            </a:pPr>
            <a:r>
              <a:rPr lang="es-CL" dirty="0" smtClean="0"/>
              <a:t>Resultado:</a:t>
            </a:r>
          </a:p>
          <a:p>
            <a:pPr marL="0" indent="0" algn="ctr">
              <a:buNone/>
            </a:pPr>
            <a:r>
              <a:rPr lang="es-CL" b="1" dirty="0" smtClean="0">
                <a:solidFill>
                  <a:srgbClr val="FF0000"/>
                </a:solidFill>
              </a:rPr>
              <a:t>Discriminación </a:t>
            </a:r>
            <a:r>
              <a:rPr lang="es-CL" b="1" dirty="0" smtClean="0"/>
              <a:t>contra sus hablantes</a:t>
            </a:r>
            <a:endParaRPr lang="es-CL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mtClean="0"/>
              <a:t>El castellano mapuche: etnolecto legítimo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73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5344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b="1" dirty="0" smtClean="0"/>
              <a:t>Fonoaudiología</a:t>
            </a:r>
          </a:p>
          <a:p>
            <a:pPr marL="0" indent="0">
              <a:buNone/>
            </a:pPr>
            <a:endParaRPr lang="es-CL" b="1" dirty="0" smtClean="0"/>
          </a:p>
          <a:p>
            <a:r>
              <a:rPr lang="es-CL" dirty="0" smtClean="0"/>
              <a:t>63 estudiantes de fonoaudiología del 7º semestre analizaron </a:t>
            </a:r>
            <a:r>
              <a:rPr lang="es-CL" b="1" dirty="0" smtClean="0"/>
              <a:t>grabaciones del castellano mapuche</a:t>
            </a:r>
            <a:r>
              <a:rPr lang="es-CL" dirty="0" smtClean="0"/>
              <a:t>.</a:t>
            </a:r>
          </a:p>
          <a:p>
            <a:endParaRPr lang="es-CL" dirty="0" smtClean="0"/>
          </a:p>
          <a:p>
            <a:r>
              <a:rPr lang="es-CL" b="1" dirty="0" smtClean="0"/>
              <a:t>Pregunta</a:t>
            </a:r>
            <a:r>
              <a:rPr lang="es-CL" dirty="0" smtClean="0"/>
              <a:t>: “¿Qué </a:t>
            </a:r>
            <a:r>
              <a:rPr lang="es-CL" dirty="0"/>
              <a:t>es lo que hace que </a:t>
            </a:r>
            <a:r>
              <a:rPr lang="es-CL" dirty="0" smtClean="0"/>
              <a:t>estas personas hablen </a:t>
            </a:r>
            <a:r>
              <a:rPr lang="es-CL" dirty="0"/>
              <a:t>de la manera </a:t>
            </a:r>
            <a:r>
              <a:rPr lang="es-CL" dirty="0" smtClean="0"/>
              <a:t>de que hablan?”</a:t>
            </a:r>
          </a:p>
          <a:p>
            <a:endParaRPr lang="es-CL" dirty="0"/>
          </a:p>
          <a:p>
            <a:r>
              <a:rPr lang="es-CL" b="1" dirty="0" smtClean="0"/>
              <a:t>Las respuestas…</a:t>
            </a:r>
          </a:p>
          <a:p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El castellano mapuche: etnolecto legítimo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838200"/>
            <a:ext cx="8382000" cy="457200"/>
          </a:xfrm>
        </p:spPr>
        <p:txBody>
          <a:bodyPr>
            <a:noAutofit/>
          </a:bodyPr>
          <a:lstStyle/>
          <a:p>
            <a:r>
              <a:rPr lang="es-CL" dirty="0" smtClean="0"/>
              <a:t>Consecuencias de no reconocerlo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5616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5344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b="1" dirty="0" smtClean="0"/>
              <a:t>Patologías del lenguaje</a:t>
            </a:r>
          </a:p>
          <a:p>
            <a:r>
              <a:rPr lang="es-CL" dirty="0" err="1" smtClean="0"/>
              <a:t>Farfulleo</a:t>
            </a:r>
            <a:r>
              <a:rPr lang="es-CL" dirty="0" smtClean="0"/>
              <a:t> (alteración de la fluidez).</a:t>
            </a:r>
          </a:p>
          <a:p>
            <a:r>
              <a:rPr lang="es-CL" dirty="0" smtClean="0"/>
              <a:t>Parámetros vocales alterados.</a:t>
            </a:r>
          </a:p>
          <a:p>
            <a:r>
              <a:rPr lang="es-CL" dirty="0" smtClean="0"/>
              <a:t>Falta de coherencia y cohesión.</a:t>
            </a:r>
          </a:p>
          <a:p>
            <a:r>
              <a:rPr lang="es-CL" dirty="0" smtClean="0"/>
              <a:t>Agramaticalidad del pronombre.</a:t>
            </a:r>
          </a:p>
          <a:p>
            <a:r>
              <a:rPr lang="es-CL" dirty="0" smtClean="0"/>
              <a:t>Alteración morfológica.</a:t>
            </a:r>
          </a:p>
          <a:p>
            <a:r>
              <a:rPr lang="es-CL" dirty="0" smtClean="0"/>
              <a:t>Trastorno específico del lenguaje.</a:t>
            </a:r>
          </a:p>
          <a:p>
            <a:r>
              <a:rPr lang="es-CL" dirty="0" smtClean="0"/>
              <a:t>Déficit de programación fonológica.</a:t>
            </a:r>
          </a:p>
          <a:p>
            <a:r>
              <a:rPr lang="es-CL" dirty="0" smtClean="0"/>
              <a:t>Retraso o anomalía del sistema fonológico.</a:t>
            </a:r>
          </a:p>
          <a:p>
            <a:r>
              <a:rPr lang="es-CL" dirty="0" smtClean="0"/>
              <a:t>Déficit funcional en el uso de los órganos fonoarticulatorios.</a:t>
            </a:r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El castellano </a:t>
            </a:r>
            <a:r>
              <a:rPr lang="es-CL" dirty="0" smtClean="0"/>
              <a:t>mapuche: etnolecto legítimo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838200"/>
            <a:ext cx="8382000" cy="457200"/>
          </a:xfrm>
        </p:spPr>
        <p:txBody>
          <a:bodyPr>
            <a:noAutofit/>
          </a:bodyPr>
          <a:lstStyle/>
          <a:p>
            <a:r>
              <a:rPr lang="es-CL" dirty="0" smtClean="0"/>
              <a:t>Consecuencias de no reconocerlo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6597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5344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b="1" dirty="0" smtClean="0"/>
              <a:t>Patologías del lenguaje (2)</a:t>
            </a:r>
          </a:p>
          <a:p>
            <a:r>
              <a:rPr lang="es-CL" dirty="0" smtClean="0"/>
              <a:t>Uso vicioso de las estructuras implicadas en la articulación.</a:t>
            </a:r>
          </a:p>
          <a:p>
            <a:r>
              <a:rPr lang="es-CL" dirty="0" smtClean="0"/>
              <a:t>Dislalia </a:t>
            </a:r>
            <a:r>
              <a:rPr lang="es-CL" dirty="0"/>
              <a:t>ocasionada por hipotonía en algunos de los músculos de la boca y </a:t>
            </a:r>
            <a:r>
              <a:rPr lang="es-CL" dirty="0" smtClean="0"/>
              <a:t>lengua.</a:t>
            </a:r>
          </a:p>
          <a:p>
            <a:r>
              <a:rPr lang="es-CL" dirty="0"/>
              <a:t>Dislalia por distorsión</a:t>
            </a:r>
            <a:r>
              <a:rPr lang="es-CL" dirty="0" smtClean="0"/>
              <a:t>.</a:t>
            </a:r>
          </a:p>
          <a:p>
            <a:r>
              <a:rPr lang="es-CL" dirty="0" smtClean="0"/>
              <a:t>Incorrecta </a:t>
            </a:r>
            <a:r>
              <a:rPr lang="es-CL" dirty="0"/>
              <a:t>posición de los órganos de </a:t>
            </a:r>
            <a:r>
              <a:rPr lang="es-CL" dirty="0" smtClean="0"/>
              <a:t>articulación.</a:t>
            </a:r>
          </a:p>
          <a:p>
            <a:r>
              <a:rPr lang="es-CL" dirty="0"/>
              <a:t>Retraso </a:t>
            </a:r>
            <a:r>
              <a:rPr lang="es-CL" dirty="0" smtClean="0"/>
              <a:t>moderado </a:t>
            </a:r>
            <a:r>
              <a:rPr lang="es-CL" dirty="0"/>
              <a:t>del </a:t>
            </a:r>
            <a:r>
              <a:rPr lang="es-CL" dirty="0" smtClean="0"/>
              <a:t>lenguaje.</a:t>
            </a:r>
          </a:p>
          <a:p>
            <a:r>
              <a:rPr lang="es-CL" dirty="0" smtClean="0"/>
              <a:t>Déficit </a:t>
            </a:r>
            <a:r>
              <a:rPr lang="es-CL" dirty="0"/>
              <a:t>de las funciones semánticas secundarias de categoría </a:t>
            </a:r>
            <a:r>
              <a:rPr lang="es-CL" dirty="0" smtClean="0"/>
              <a:t>nominal.</a:t>
            </a:r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El castellano mapuche: etnolecto legítimo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838200"/>
            <a:ext cx="8382000" cy="457200"/>
          </a:xfrm>
        </p:spPr>
        <p:txBody>
          <a:bodyPr>
            <a:noAutofit/>
          </a:bodyPr>
          <a:lstStyle/>
          <a:p>
            <a:r>
              <a:rPr lang="es-CL" dirty="0" smtClean="0"/>
              <a:t>Consecuencias de no reconocerlo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9088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5344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b="1" dirty="0" smtClean="0"/>
              <a:t>Patologías físicas</a:t>
            </a:r>
          </a:p>
          <a:p>
            <a:r>
              <a:rPr lang="es-CL" dirty="0" smtClean="0"/>
              <a:t>Lengua hipotónica.</a:t>
            </a:r>
          </a:p>
          <a:p>
            <a:r>
              <a:rPr lang="es-CL" dirty="0" smtClean="0"/>
              <a:t>Apertura bucal incorrecta.</a:t>
            </a:r>
          </a:p>
          <a:p>
            <a:r>
              <a:rPr lang="es-CL" dirty="0" smtClean="0"/>
              <a:t>Órganos articulatorios en estado deteriorado o defectuoso.</a:t>
            </a:r>
          </a:p>
          <a:p>
            <a:r>
              <a:rPr lang="es-CL" dirty="0" smtClean="0"/>
              <a:t>Coordinación </a:t>
            </a:r>
            <a:r>
              <a:rPr lang="es-CL" dirty="0" err="1" smtClean="0"/>
              <a:t>fonorrespiratoria</a:t>
            </a:r>
            <a:r>
              <a:rPr lang="es-CL" dirty="0" smtClean="0"/>
              <a:t> defectuosa.</a:t>
            </a:r>
          </a:p>
          <a:p>
            <a:r>
              <a:rPr lang="es-CL" dirty="0" smtClean="0"/>
              <a:t>En un caso “se sospecha de una posible fisura labio-palatina”.</a:t>
            </a:r>
          </a:p>
          <a:p>
            <a:r>
              <a:rPr lang="es-CL" dirty="0"/>
              <a:t>Falta de coordinación </a:t>
            </a:r>
            <a:r>
              <a:rPr lang="es-CL" dirty="0" smtClean="0"/>
              <a:t>fono-respiratoria.</a:t>
            </a:r>
          </a:p>
          <a:p>
            <a:r>
              <a:rPr lang="es-CL" dirty="0"/>
              <a:t>Respiración costal </a:t>
            </a:r>
            <a:r>
              <a:rPr lang="es-CL" dirty="0" smtClean="0"/>
              <a:t>alto.</a:t>
            </a:r>
          </a:p>
          <a:p>
            <a:endParaRPr lang="es-CL" dirty="0" smtClean="0"/>
          </a:p>
          <a:p>
            <a:endParaRPr lang="es-CL" dirty="0" smtClean="0"/>
          </a:p>
          <a:p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El castellano mapuche: etnolecto legítimo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838200"/>
            <a:ext cx="8382000" cy="457200"/>
          </a:xfrm>
        </p:spPr>
        <p:txBody>
          <a:bodyPr>
            <a:noAutofit/>
          </a:bodyPr>
          <a:lstStyle/>
          <a:p>
            <a:r>
              <a:rPr lang="es-CL" dirty="0" smtClean="0"/>
              <a:t>Consecuencias de no reconocerlo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3937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5344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b="1" dirty="0" smtClean="0"/>
              <a:t>Patologías mentales o cognitivas</a:t>
            </a:r>
          </a:p>
          <a:p>
            <a:r>
              <a:rPr lang="es-CL" dirty="0" smtClean="0"/>
              <a:t>Parafasia del tipo semántico.</a:t>
            </a:r>
          </a:p>
          <a:p>
            <a:r>
              <a:rPr lang="es-CL" dirty="0" smtClean="0"/>
              <a:t>Parafasia fonémica.</a:t>
            </a:r>
          </a:p>
          <a:p>
            <a:r>
              <a:rPr lang="es-CL" dirty="0" smtClean="0"/>
              <a:t>Cuadro de ansiedad y “algún trastorno psicológico” </a:t>
            </a:r>
            <a:r>
              <a:rPr lang="es-CL" i="1" dirty="0" smtClean="0"/>
              <a:t>(en un caso específico)</a:t>
            </a:r>
            <a:r>
              <a:rPr lang="es-CL" dirty="0" smtClean="0"/>
              <a:t>.</a:t>
            </a:r>
          </a:p>
          <a:p>
            <a:r>
              <a:rPr lang="es-CL" dirty="0" smtClean="0"/>
              <a:t>Afasia </a:t>
            </a:r>
            <a:r>
              <a:rPr lang="es-CL" dirty="0"/>
              <a:t>que </a:t>
            </a:r>
            <a:r>
              <a:rPr lang="es-CL" dirty="0" smtClean="0"/>
              <a:t>afecta </a:t>
            </a:r>
            <a:r>
              <a:rPr lang="es-CL" dirty="0"/>
              <a:t>la nominación de género y elaboración coherente de un </a:t>
            </a:r>
            <a:r>
              <a:rPr lang="es-CL" dirty="0" smtClean="0"/>
              <a:t>discurso.</a:t>
            </a:r>
          </a:p>
          <a:p>
            <a:r>
              <a:rPr lang="es-CL" dirty="0" smtClean="0"/>
              <a:t>Anomia.</a:t>
            </a:r>
          </a:p>
          <a:p>
            <a:endParaRPr lang="es-CL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El castellano mapuche: etnolecto legítimo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838200"/>
            <a:ext cx="8382000" cy="457200"/>
          </a:xfrm>
        </p:spPr>
        <p:txBody>
          <a:bodyPr>
            <a:noAutofit/>
          </a:bodyPr>
          <a:lstStyle/>
          <a:p>
            <a:r>
              <a:rPr lang="es-CL" dirty="0" smtClean="0"/>
              <a:t>Consecuencias de no reconocerlo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571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5344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 smtClean="0"/>
              <a:t>Dicho en otras palabras…</a:t>
            </a:r>
          </a:p>
          <a:p>
            <a:pPr marL="0" indent="0">
              <a:buNone/>
            </a:pPr>
            <a:endParaRPr lang="es-CL" dirty="0" smtClean="0"/>
          </a:p>
          <a:p>
            <a:pPr marL="0" indent="0">
              <a:buNone/>
            </a:pPr>
            <a:endParaRPr lang="es-CL" dirty="0"/>
          </a:p>
          <a:p>
            <a:pPr marL="0" indent="0" algn="ctr">
              <a:buNone/>
            </a:pPr>
            <a:r>
              <a:rPr lang="es-CL" sz="6000" dirty="0"/>
              <a:t>Se </a:t>
            </a:r>
            <a:r>
              <a:rPr lang="es-CL" sz="6000" dirty="0" err="1"/>
              <a:t>patologiza</a:t>
            </a:r>
            <a:r>
              <a:rPr lang="es-CL" sz="6000" dirty="0"/>
              <a:t> el </a:t>
            </a:r>
          </a:p>
          <a:p>
            <a:pPr marL="0" indent="0" algn="ctr">
              <a:buNone/>
            </a:pPr>
            <a:r>
              <a:rPr lang="es-CL" sz="6000" dirty="0"/>
              <a:t>ser mapuche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El castellano mapuche: etnolecto legítimo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838200"/>
            <a:ext cx="8382000" cy="457200"/>
          </a:xfrm>
        </p:spPr>
        <p:txBody>
          <a:bodyPr>
            <a:noAutofit/>
          </a:bodyPr>
          <a:lstStyle/>
          <a:p>
            <a:r>
              <a:rPr lang="es-CL" dirty="0" smtClean="0"/>
              <a:t>Consecuencias de no reconocerlo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7927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4800" dirty="0"/>
              <a:t>Hace casi </a:t>
            </a:r>
            <a:r>
              <a:rPr lang="es-CL" sz="4800" b="1" dirty="0"/>
              <a:t>medio siglo </a:t>
            </a:r>
            <a:r>
              <a:rPr lang="es-CL" sz="4800" dirty="0"/>
              <a:t>se decía exactamente lo mismo respecto del </a:t>
            </a:r>
            <a:r>
              <a:rPr lang="es-CL" sz="4800" b="1" dirty="0"/>
              <a:t>inglés afroamericano</a:t>
            </a:r>
            <a:r>
              <a:rPr lang="es-CL" sz="4800" dirty="0"/>
              <a:t>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El castellano mapuche: etnolecto legítimo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 smtClean="0"/>
              <a:t>Paralelo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2237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458200" cy="4800600"/>
          </a:xfrm>
        </p:spPr>
        <p:txBody>
          <a:bodyPr/>
          <a:lstStyle/>
          <a:p>
            <a:pPr marL="0" indent="0">
              <a:buNone/>
            </a:pPr>
            <a:r>
              <a:rPr lang="es-CL" dirty="0" smtClean="0"/>
              <a:t>Para revertir esta situación de </a:t>
            </a:r>
            <a:r>
              <a:rPr lang="es-CL" b="1" dirty="0" smtClean="0"/>
              <a:t>discriminación institucionalizada</a:t>
            </a:r>
            <a:r>
              <a:rPr lang="es-CL" dirty="0" smtClean="0"/>
              <a:t>, fue necesario que Labov y otros lingüistas nos recordaran que…</a:t>
            </a:r>
          </a:p>
          <a:p>
            <a:pPr marL="0" indent="0">
              <a:buNone/>
            </a:pPr>
            <a:endParaRPr lang="es-CL" dirty="0"/>
          </a:p>
          <a:p>
            <a:r>
              <a:rPr lang="es-CL" dirty="0" smtClean="0"/>
              <a:t>Toda lengua humana es </a:t>
            </a:r>
            <a:r>
              <a:rPr lang="es-CL" b="1" dirty="0" smtClean="0"/>
              <a:t>igualmente gramatical </a:t>
            </a:r>
            <a:r>
              <a:rPr lang="es-CL" dirty="0" smtClean="0"/>
              <a:t>en boca de sus hablantes nativos.</a:t>
            </a:r>
          </a:p>
          <a:p>
            <a:endParaRPr lang="es-CL" dirty="0"/>
          </a:p>
          <a:p>
            <a:r>
              <a:rPr lang="es-CL" dirty="0"/>
              <a:t>Toda lengua humana es </a:t>
            </a:r>
            <a:r>
              <a:rPr lang="es-CL" b="1" dirty="0"/>
              <a:t>igualmente compleja</a:t>
            </a:r>
            <a:r>
              <a:rPr lang="es-CL" dirty="0"/>
              <a:t>.</a:t>
            </a:r>
          </a:p>
          <a:p>
            <a:endParaRPr lang="es-CL" dirty="0"/>
          </a:p>
          <a:p>
            <a:r>
              <a:rPr lang="es-CL" dirty="0" smtClean="0"/>
              <a:t>Toda lengua humana es </a:t>
            </a:r>
            <a:r>
              <a:rPr lang="es-CL" b="1" dirty="0" smtClean="0"/>
              <a:t>capaz de expresar todo </a:t>
            </a:r>
            <a:r>
              <a:rPr lang="es-CL" dirty="0" smtClean="0"/>
              <a:t>lo que sus hablantes requieran.</a:t>
            </a:r>
          </a:p>
          <a:p>
            <a:endParaRPr lang="es-CL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El castellano mapuche: etnolecto legítimo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0273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534400" cy="4800600"/>
          </a:xfrm>
        </p:spPr>
        <p:txBody>
          <a:bodyPr>
            <a:noAutofit/>
          </a:bodyPr>
          <a:lstStyle/>
          <a:p>
            <a:pPr>
              <a:spcAft>
                <a:spcPts val="800"/>
              </a:spcAft>
            </a:pPr>
            <a:r>
              <a:rPr lang="es-CL" b="1" dirty="0" smtClean="0"/>
              <a:t>Reconocer</a:t>
            </a:r>
            <a:r>
              <a:rPr lang="es-CL" dirty="0" smtClean="0"/>
              <a:t> el castellano mapuche como etnolecto, y no tratarlo como un castellano mal hablado.</a:t>
            </a:r>
          </a:p>
          <a:p>
            <a:pPr>
              <a:spcAft>
                <a:spcPts val="800"/>
              </a:spcAft>
            </a:pPr>
            <a:r>
              <a:rPr lang="es-CL" b="1" dirty="0" smtClean="0"/>
              <a:t>Investigar</a:t>
            </a:r>
            <a:r>
              <a:rPr lang="es-CL" dirty="0" smtClean="0"/>
              <a:t> el castellano mapuche en profundidad (lingüística, sociología, educación).</a:t>
            </a:r>
          </a:p>
          <a:p>
            <a:pPr>
              <a:spcAft>
                <a:spcPts val="800"/>
              </a:spcAft>
            </a:pPr>
            <a:r>
              <a:rPr lang="es-CL" dirty="0" smtClean="0"/>
              <a:t>Poner en práctica el </a:t>
            </a:r>
            <a:r>
              <a:rPr lang="es-CL" b="1" dirty="0" smtClean="0"/>
              <a:t>derecho de los pueblos de hablar su lengua materna</a:t>
            </a:r>
            <a:r>
              <a:rPr lang="es-CL" dirty="0" smtClean="0"/>
              <a:t>.</a:t>
            </a:r>
          </a:p>
          <a:p>
            <a:pPr marL="342900" lvl="1" indent="-342900">
              <a:spcAft>
                <a:spcPts val="800"/>
              </a:spcAft>
              <a:buFont typeface="Wingdings" pitchFamily="2" charset="2"/>
              <a:buChar char="§"/>
            </a:pPr>
            <a:r>
              <a:rPr lang="es-CL" sz="2800" b="1" dirty="0"/>
              <a:t>Tomar </a:t>
            </a:r>
            <a:r>
              <a:rPr lang="es-CL" sz="2800" b="1" dirty="0" smtClean="0"/>
              <a:t>en cuenta </a:t>
            </a:r>
            <a:r>
              <a:rPr lang="es-CL" sz="2800" dirty="0" smtClean="0"/>
              <a:t>los </a:t>
            </a:r>
            <a:r>
              <a:rPr lang="es-CL" sz="2800" dirty="0"/>
              <a:t>rasgos del castellano mapuche en </a:t>
            </a:r>
            <a:r>
              <a:rPr lang="es-CL" sz="2800" dirty="0" smtClean="0"/>
              <a:t>el </a:t>
            </a:r>
            <a:r>
              <a:rPr lang="es-CL" sz="2800" dirty="0"/>
              <a:t>sistema educacional</a:t>
            </a:r>
            <a:r>
              <a:rPr lang="es-CL" sz="2800" dirty="0" smtClean="0"/>
              <a:t>.</a:t>
            </a:r>
            <a:endParaRPr lang="es-CL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El castellano mapuche: etnolecto legítimo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 smtClean="0"/>
              <a:t>Nuestra propuesta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3294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b="1" dirty="0" smtClean="0"/>
              <a:t>Entre verbos y elementos nominales</a:t>
            </a:r>
          </a:p>
          <a:p>
            <a:endParaRPr lang="es-CL" dirty="0" smtClean="0"/>
          </a:p>
          <a:p>
            <a:pPr marL="0" indent="0">
              <a:buNone/>
            </a:pPr>
            <a:endParaRPr lang="es-CL" dirty="0" smtClean="0"/>
          </a:p>
          <a:p>
            <a:pPr marL="0" indent="0">
              <a:buNone/>
            </a:pPr>
            <a:endParaRPr lang="es-CL" dirty="0" smtClean="0"/>
          </a:p>
          <a:p>
            <a:endParaRPr lang="es-CL" dirty="0"/>
          </a:p>
          <a:p>
            <a:pPr lvl="1">
              <a:tabLst>
                <a:tab pos="2743200" algn="l"/>
                <a:tab pos="4686300" algn="l"/>
              </a:tabLst>
            </a:pPr>
            <a:r>
              <a:rPr lang="es-CL" sz="2800" dirty="0" smtClean="0"/>
              <a:t>SINGULAR</a:t>
            </a:r>
            <a:r>
              <a:rPr lang="es-CL" sz="3200" dirty="0" smtClean="0"/>
              <a:t>	</a:t>
            </a:r>
            <a:r>
              <a:rPr lang="es-CL" sz="3200" b="1" dirty="0" err="1" smtClean="0"/>
              <a:t>fey</a:t>
            </a:r>
            <a:r>
              <a:rPr lang="es-CL" sz="3200" b="1" dirty="0" smtClean="0"/>
              <a:t>	</a:t>
            </a:r>
            <a:r>
              <a:rPr lang="es-CL" sz="3200" b="1" dirty="0" err="1" smtClean="0"/>
              <a:t>trekay</a:t>
            </a:r>
            <a:r>
              <a:rPr lang="es-CL" sz="3200" dirty="0" smtClean="0"/>
              <a:t/>
            </a:r>
            <a:br>
              <a:rPr lang="es-CL" sz="3200" dirty="0" smtClean="0"/>
            </a:br>
            <a:r>
              <a:rPr lang="es-CL" sz="3200" dirty="0" smtClean="0"/>
              <a:t>	</a:t>
            </a:r>
            <a:r>
              <a:rPr lang="es-CL" sz="3200" i="1" dirty="0" smtClean="0"/>
              <a:t>él/ella	camina</a:t>
            </a:r>
          </a:p>
          <a:p>
            <a:pPr lvl="1">
              <a:tabLst>
                <a:tab pos="2743200" algn="l"/>
                <a:tab pos="4686300" algn="l"/>
              </a:tabLst>
            </a:pPr>
            <a:endParaRPr lang="es-CL" sz="3200" dirty="0"/>
          </a:p>
          <a:p>
            <a:pPr lvl="1">
              <a:tabLst>
                <a:tab pos="2743200" algn="l"/>
                <a:tab pos="4686300" algn="l"/>
              </a:tabLst>
            </a:pPr>
            <a:r>
              <a:rPr lang="es-CL" sz="2800" dirty="0" smtClean="0"/>
              <a:t>PLURAL</a:t>
            </a:r>
            <a:r>
              <a:rPr lang="es-CL" sz="3200" dirty="0" smtClean="0"/>
              <a:t>	</a:t>
            </a:r>
            <a:r>
              <a:rPr lang="es-CL" sz="3200" b="1" dirty="0" err="1" smtClean="0"/>
              <a:t>feyengün</a:t>
            </a:r>
            <a:r>
              <a:rPr lang="es-CL" sz="3200" b="1" dirty="0" smtClean="0"/>
              <a:t>	</a:t>
            </a:r>
            <a:r>
              <a:rPr lang="es-CL" sz="3200" b="1" dirty="0" err="1" smtClean="0"/>
              <a:t>trekay</a:t>
            </a:r>
            <a:r>
              <a:rPr lang="es-CL" sz="3200" b="1" dirty="0" err="1" smtClean="0">
                <a:solidFill>
                  <a:schemeClr val="bg1">
                    <a:lumMod val="75000"/>
                  </a:schemeClr>
                </a:solidFill>
              </a:rPr>
              <a:t>ngün</a:t>
            </a:r>
            <a:r>
              <a:rPr lang="es-CL" sz="3200" b="1" dirty="0" smtClean="0"/>
              <a:t/>
            </a:r>
            <a:br>
              <a:rPr lang="es-CL" sz="3200" b="1" dirty="0" smtClean="0"/>
            </a:br>
            <a:r>
              <a:rPr lang="es-CL" sz="3200" dirty="0" smtClean="0"/>
              <a:t>	</a:t>
            </a:r>
            <a:r>
              <a:rPr lang="es-CL" sz="3200" i="1" dirty="0" smtClean="0"/>
              <a:t>ellos/as	camina</a:t>
            </a:r>
            <a:r>
              <a:rPr lang="es-CL" sz="3200" i="1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endParaRPr lang="es-CL" sz="320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Inconcordancia de número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/>
              <a:t>Paralelos con el mapudungun</a:t>
            </a:r>
          </a:p>
        </p:txBody>
      </p:sp>
    </p:spTree>
    <p:extLst>
      <p:ext uri="{BB962C8B-B14F-4D97-AF65-F5344CB8AC3E}">
        <p14:creationId xmlns:p14="http://schemas.microsoft.com/office/powerpoint/2010/main" val="358773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534400" cy="4800600"/>
          </a:xfrm>
        </p:spPr>
        <p:txBody>
          <a:bodyPr>
            <a:noAutofit/>
          </a:bodyPr>
          <a:lstStyle/>
          <a:p>
            <a:r>
              <a:rPr lang="es-CL" sz="2800" dirty="0" smtClean="0"/>
              <a:t>Empezar a hacer frente a la </a:t>
            </a:r>
            <a:r>
              <a:rPr lang="es-CL" sz="2800" b="1" dirty="0" smtClean="0"/>
              <a:t>discriminación</a:t>
            </a:r>
            <a:r>
              <a:rPr lang="es-CL" sz="2800" dirty="0" smtClean="0"/>
              <a:t>.</a:t>
            </a:r>
          </a:p>
          <a:p>
            <a:endParaRPr lang="es-CL" sz="2800" dirty="0" smtClean="0"/>
          </a:p>
          <a:p>
            <a:r>
              <a:rPr lang="es-CL" dirty="0" smtClean="0"/>
              <a:t>Dejar de atentar contra la </a:t>
            </a:r>
            <a:r>
              <a:rPr lang="es-CL" b="1" dirty="0" smtClean="0"/>
              <a:t>identidad</a:t>
            </a:r>
            <a:r>
              <a:rPr lang="es-CL" dirty="0" smtClean="0"/>
              <a:t> de grupos sociales no dominantes.</a:t>
            </a:r>
          </a:p>
          <a:p>
            <a:endParaRPr lang="es-CL" dirty="0"/>
          </a:p>
          <a:p>
            <a:r>
              <a:rPr lang="es-CL" dirty="0" smtClean="0"/>
              <a:t>Dejar de culpar a los alumnos (mapuches y otros) por las fallas del sistema educacional (e.g. pruebas estandarizadas sesgadas).</a:t>
            </a:r>
          </a:p>
          <a:p>
            <a:endParaRPr lang="es-CL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El castellano mapuche: etnolecto legítimo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 smtClean="0"/>
              <a:t>¿Por qué?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1983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s-CL" dirty="0" smtClean="0"/>
              <a:t>“Defendemos el derecho de los estudiantes de utilizar sus propias variedades del lenguaje: los dialectos de su crianza y cualquier otro dialecto que esté ligado a su identidad. Hace mucho tiempo ya que los estudiosos del lenguaje demostraron que </a:t>
            </a:r>
            <a:r>
              <a:rPr lang="es-CL" dirty="0"/>
              <a:t>carece de </a:t>
            </a:r>
            <a:r>
              <a:rPr lang="es-CL" dirty="0" smtClean="0"/>
              <a:t>toda validez el mito del dialecto estándar. La aseveración de que un dialecto determinado sería inaceptable no es más que el intento de un grupo social de dominar a otro. Las aseveraciones de esta índole sólo generan consejos erróneos para los hablantes y consejos inmorales para los seres humanos…”</a:t>
            </a:r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El castellano mapuche: etnolecto legítimo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1303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 smtClean="0"/>
              <a:t>“Una nación que se enorgullezca de su diversidad cultural y racial debe conservar su herencia dialectal. Creemos profundamente que los profesores deben contar con la formación y la experiencia necesarias para permitir que respeten la diversidad y defiendan el derecho de los estudiantes de utilizar su propia lengua”.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El castellano mapuche: etnolecto legítimo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0276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8600" y="1600200"/>
            <a:ext cx="8763000" cy="48006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es-CL" dirty="0" smtClean="0"/>
          </a:p>
          <a:p>
            <a:pPr marL="0" indent="0" algn="ctr">
              <a:buNone/>
            </a:pPr>
            <a:r>
              <a:rPr lang="es-CL" dirty="0" smtClean="0"/>
              <a:t>Declaración del</a:t>
            </a:r>
          </a:p>
          <a:p>
            <a:pPr marL="0" indent="0" algn="ctr">
              <a:buNone/>
            </a:pPr>
            <a:r>
              <a:rPr lang="es-CL" b="1" dirty="0" smtClean="0"/>
              <a:t>Consejo Nacional de Profesores de Lenguaje </a:t>
            </a:r>
            <a:r>
              <a:rPr lang="es-CL" dirty="0" smtClean="0"/>
              <a:t>(EE.UU.)</a:t>
            </a:r>
          </a:p>
          <a:p>
            <a:pPr marL="0" indent="0" algn="ctr">
              <a:buNone/>
            </a:pPr>
            <a:r>
              <a:rPr lang="es-CL" dirty="0" smtClean="0"/>
              <a:t>a propósito del inglés afroamericano</a:t>
            </a:r>
          </a:p>
          <a:p>
            <a:pPr marL="0" indent="0" algn="ctr">
              <a:buNone/>
            </a:pPr>
            <a:endParaRPr lang="es-CL" dirty="0"/>
          </a:p>
          <a:p>
            <a:pPr marL="0" indent="0" algn="ctr">
              <a:buNone/>
            </a:pPr>
            <a:r>
              <a:rPr lang="es-CL" sz="7200" b="1" dirty="0" smtClean="0"/>
              <a:t>1974</a:t>
            </a:r>
            <a:endParaRPr lang="es-CL" sz="7200" b="1" dirty="0"/>
          </a:p>
          <a:p>
            <a:pPr marL="0" indent="0">
              <a:buNone/>
            </a:pPr>
            <a:endParaRPr lang="es-CL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El castellano mapuche: etnolecto legítimo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8009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3200" dirty="0" smtClean="0"/>
              <a:t>¿Acaso el </a:t>
            </a:r>
            <a:r>
              <a:rPr lang="es-CL" sz="3200" b="1" dirty="0" smtClean="0"/>
              <a:t>castellano mapuche</a:t>
            </a:r>
            <a:r>
              <a:rPr lang="es-CL" sz="3200" dirty="0" smtClean="0"/>
              <a:t> es menos legítimo o menos correcto que…</a:t>
            </a:r>
          </a:p>
          <a:p>
            <a:pPr marL="0" indent="0" algn="ctr">
              <a:buNone/>
            </a:pPr>
            <a:endParaRPr lang="es-CL" sz="3200" dirty="0" smtClean="0"/>
          </a:p>
          <a:p>
            <a:pPr marL="0" indent="0" algn="ctr">
              <a:buNone/>
            </a:pPr>
            <a:r>
              <a:rPr lang="es-CL" sz="3200" dirty="0" smtClean="0"/>
              <a:t>el geolecto de los </a:t>
            </a:r>
            <a:r>
              <a:rPr lang="es-CL" sz="3200" b="1" dirty="0" smtClean="0"/>
              <a:t>chilotes</a:t>
            </a:r>
          </a:p>
          <a:p>
            <a:pPr marL="0" indent="0" algn="ctr">
              <a:buNone/>
            </a:pPr>
            <a:r>
              <a:rPr lang="es-CL" sz="3200" dirty="0" smtClean="0"/>
              <a:t>o</a:t>
            </a:r>
          </a:p>
          <a:p>
            <a:pPr marL="0" indent="0" algn="ctr">
              <a:buNone/>
            </a:pPr>
            <a:r>
              <a:rPr lang="es-CL" sz="3200" dirty="0" smtClean="0"/>
              <a:t>el sociolecto de las </a:t>
            </a:r>
            <a:r>
              <a:rPr lang="es-CL" sz="3200" b="1" dirty="0" smtClean="0"/>
              <a:t>mujeres castellano-vascas de clase alta</a:t>
            </a:r>
          </a:p>
          <a:p>
            <a:pPr marL="0" indent="0" algn="ctr">
              <a:buNone/>
            </a:pPr>
            <a:endParaRPr lang="es-CL" sz="3200" dirty="0" smtClean="0"/>
          </a:p>
          <a:p>
            <a:pPr marL="0" indent="0" algn="ctr">
              <a:buNone/>
            </a:pPr>
            <a:r>
              <a:rPr lang="es-CL" sz="3200" dirty="0" smtClean="0"/>
              <a:t>?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¿Qué significa esto?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122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990600" y="4953000"/>
            <a:ext cx="7696200" cy="1752600"/>
          </a:xfrm>
        </p:spPr>
        <p:txBody>
          <a:bodyPr>
            <a:normAutofit/>
          </a:bodyPr>
          <a:lstStyle/>
          <a:p>
            <a:r>
              <a:rPr lang="es-CL" dirty="0" smtClean="0"/>
              <a:t>Scott Sadowsky &amp; María José Aninao</a:t>
            </a:r>
          </a:p>
          <a:p>
            <a:r>
              <a:rPr lang="es-CL" dirty="0"/>
              <a:t>Universidad de La Frontera, Temuco, Chile</a:t>
            </a:r>
          </a:p>
          <a:p>
            <a:r>
              <a:rPr lang="es-CL" sz="2600" dirty="0" smtClean="0">
                <a:solidFill>
                  <a:srgbClr val="002060"/>
                </a:solidFill>
              </a:rPr>
              <a:t>ssadowsky@gmail.com</a:t>
            </a:r>
          </a:p>
          <a:p>
            <a:r>
              <a:rPr lang="es-CL" sz="2600" dirty="0">
                <a:solidFill>
                  <a:srgbClr val="002060"/>
                </a:solidFill>
              </a:rPr>
              <a:t>mj.aninao.a@gmail.com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04800" y="1905000"/>
            <a:ext cx="8382000" cy="1524000"/>
          </a:xfrm>
        </p:spPr>
        <p:txBody>
          <a:bodyPr>
            <a:normAutofit fontScale="90000"/>
          </a:bodyPr>
          <a:lstStyle/>
          <a:p>
            <a:r>
              <a:rPr lang="es-CL" b="1" i="1" dirty="0"/>
              <a:t>Etnolecto</a:t>
            </a:r>
            <a:r>
              <a:rPr lang="es-CL" b="1" dirty="0"/>
              <a:t>, la variable </a:t>
            </a:r>
            <a:r>
              <a:rPr lang="es-CL" b="1" dirty="0" smtClean="0"/>
              <a:t>negada</a:t>
            </a:r>
            <a:r>
              <a:rPr lang="es-CL" sz="3200" b="1" dirty="0" smtClean="0"/>
              <a:t/>
            </a:r>
            <a:br>
              <a:rPr lang="es-CL" sz="3200" b="1" dirty="0" smtClean="0"/>
            </a:br>
            <a:r>
              <a:rPr lang="es-CL" sz="3200" b="1" dirty="0" smtClean="0"/>
              <a:t>Inconcordancia </a:t>
            </a:r>
            <a:r>
              <a:rPr lang="es-CL" sz="3200" b="1" dirty="0"/>
              <a:t>de número en hablantes mapuches monolingües en castellano</a:t>
            </a:r>
            <a:endParaRPr lang="es-CL" sz="28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4427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L" b="1" dirty="0" smtClean="0">
                <a:solidFill>
                  <a:schemeClr val="tx1"/>
                </a:solidFill>
              </a:rPr>
              <a:t>Entre sustantivos y determinantes</a:t>
            </a:r>
          </a:p>
          <a:p>
            <a:endParaRPr lang="es-C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CL" dirty="0" smtClean="0"/>
          </a:p>
          <a:p>
            <a:pPr marL="0" indent="0" algn="ctr">
              <a:buNone/>
            </a:pPr>
            <a:r>
              <a:rPr lang="es-CL" sz="36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“</a:t>
            </a:r>
            <a:r>
              <a:rPr lang="es-CL" sz="3600" dirty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En cuanto a la estructura nominal, el mapuche no tiene flexión de género ni de número ni exige determinantes, a diferencia del </a:t>
            </a:r>
            <a:r>
              <a:rPr lang="es-CL" sz="36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español”.</a:t>
            </a:r>
            <a:endParaRPr lang="es-CL" sz="3600" dirty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>
              <a:buNone/>
            </a:pPr>
            <a:endParaRPr lang="es-CL" dirty="0" smtClean="0"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  <a:p>
            <a:pPr marL="0" indent="0" algn="r">
              <a:buNone/>
            </a:pPr>
            <a:r>
              <a:rPr lang="es-CL" sz="3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Acuña &amp; </a:t>
            </a:r>
            <a:r>
              <a:rPr lang="es-CL" sz="3000" dirty="0" err="1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Menegotto</a:t>
            </a:r>
            <a:r>
              <a:rPr lang="es-CL" sz="3000" dirty="0" smtClean="0">
                <a:latin typeface="Gentium Plus" panose="02000503060000020004" pitchFamily="2" charset="0"/>
                <a:ea typeface="Gentium Plus" panose="02000503060000020004" pitchFamily="2" charset="0"/>
                <a:cs typeface="Gentium Plus" panose="02000503060000020004" pitchFamily="2" charset="0"/>
              </a:rPr>
              <a:t> 1996</a:t>
            </a:r>
            <a:endParaRPr lang="es-CL" sz="3000" dirty="0" smtClean="0">
              <a:solidFill>
                <a:schemeClr val="tx1"/>
              </a:solidFill>
              <a:latin typeface="Gentium Plus" panose="02000503060000020004" pitchFamily="2" charset="0"/>
              <a:ea typeface="Gentium Plus" panose="02000503060000020004" pitchFamily="2" charset="0"/>
              <a:cs typeface="Gentium Plus" panose="02000503060000020004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Inconcordancia de número</a:t>
            </a:r>
            <a:endParaRPr lang="es-CL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CL" smtClean="0"/>
              <a:t>Sadowsky &amp; Aninao    –    Etnolecto, la variable negada    –    SOCHIL 2013</a:t>
            </a:r>
            <a:endParaRPr lang="es-C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CL" dirty="0"/>
              <a:t>Paralelos con el mapudungun</a:t>
            </a:r>
          </a:p>
        </p:txBody>
      </p:sp>
    </p:spTree>
    <p:extLst>
      <p:ext uri="{BB962C8B-B14F-4D97-AF65-F5344CB8AC3E}">
        <p14:creationId xmlns:p14="http://schemas.microsoft.com/office/powerpoint/2010/main" val="226106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dowsky-PlantillaFonetic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Sadowsky-PlantillaFonetica</Template>
  <TotalTime>0</TotalTime>
  <Words>3963</Words>
  <Application>Microsoft Office PowerPoint</Application>
  <PresentationFormat>On-screen Show (4:3)</PresentationFormat>
  <Paragraphs>634</Paragraphs>
  <Slides>85</Slides>
  <Notes>0</Notes>
  <HiddenSlides>0</HiddenSlides>
  <MMClips>32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Sadowsky-PlantillaFonetica</vt:lpstr>
      <vt:lpstr>Etnolecto, la variable negada Inconcordancia de número en hablantes mapuches monolingües en castellano</vt:lpstr>
      <vt:lpstr>Introducción</vt:lpstr>
      <vt:lpstr>Inconcordancia de número</vt:lpstr>
      <vt:lpstr>Inconcordancia de número</vt:lpstr>
      <vt:lpstr>Inconcordancia de número</vt:lpstr>
      <vt:lpstr>Inconcordancia de número</vt:lpstr>
      <vt:lpstr>Inconcordancia de número</vt:lpstr>
      <vt:lpstr>Inconcordancia de número</vt:lpstr>
      <vt:lpstr>Inconcordancia de número</vt:lpstr>
      <vt:lpstr>Inconcordancia de número</vt:lpstr>
      <vt:lpstr>Inconcordancia de número</vt:lpstr>
      <vt:lpstr>PowerPoint Presentation</vt:lpstr>
      <vt:lpstr>Metodología</vt:lpstr>
      <vt:lpstr>Metodología</vt:lpstr>
      <vt:lpstr>Metodología</vt:lpstr>
      <vt:lpstr>Metodología</vt:lpstr>
      <vt:lpstr>Metodología</vt:lpstr>
      <vt:lpstr>Metodología</vt:lpstr>
      <vt:lpstr>PowerPoint Presentation</vt:lpstr>
      <vt:lpstr>Ejemplos de inconcordancia de número</vt:lpstr>
      <vt:lpstr>Ejemplos de inconcordancia de número</vt:lpstr>
      <vt:lpstr>Ejemplos de inconcordancia de número</vt:lpstr>
      <vt:lpstr>Ejemplos de inconcordancia de número</vt:lpstr>
      <vt:lpstr>Ejemplos de inconcordancia de número</vt:lpstr>
      <vt:lpstr>Ejemplos de inconcordancia de número</vt:lpstr>
      <vt:lpstr>Ejemplos de inconcordancia de número</vt:lpstr>
      <vt:lpstr>Ejemplos de inconcordancia de número</vt:lpstr>
      <vt:lpstr>Ejemplos de inconcordancia de número</vt:lpstr>
      <vt:lpstr>Ejemplos de inconcordancia de número</vt:lpstr>
      <vt:lpstr>Ejemplos de inconcordancia de número</vt:lpstr>
      <vt:lpstr>Ejemplos de inconcordancia de número</vt:lpstr>
      <vt:lpstr>Ejemplos de inconcordancia de número</vt:lpstr>
      <vt:lpstr>Ejemplos de inconcordancia de número</vt:lpstr>
      <vt:lpstr>Ejemplos de inconcordancia de número</vt:lpstr>
      <vt:lpstr>Ejemplos de inconcordancia de número</vt:lpstr>
      <vt:lpstr>Ejemplos de inconcordancia de número</vt:lpstr>
      <vt:lpstr>Ejemplos de inconcordancia de número</vt:lpstr>
      <vt:lpstr>Ejemplos de inconcordancia de número</vt:lpstr>
      <vt:lpstr>PowerPoint Presentation</vt:lpstr>
      <vt:lpstr>Resumen de resultados</vt:lpstr>
      <vt:lpstr>Resumen de resultados</vt:lpstr>
      <vt:lpstr>PowerPoint Presentation</vt:lpstr>
      <vt:lpstr>Otros rasgos lingüísticos</vt:lpstr>
      <vt:lpstr>Otros rasgos lingüísticos</vt:lpstr>
      <vt:lpstr>Otros rasgos lingüísticos</vt:lpstr>
      <vt:lpstr>Otros rasgos lingüísticos</vt:lpstr>
      <vt:lpstr>Otros rasgos lingüísticos</vt:lpstr>
      <vt:lpstr>Otros rasgos lingüísticos</vt:lpstr>
      <vt:lpstr>Otros rasgos lingüísticos</vt:lpstr>
      <vt:lpstr>Otros rasgos lingüísticos</vt:lpstr>
      <vt:lpstr>Otros rasgos lingüísticos</vt:lpstr>
      <vt:lpstr>Otros rasgos lingüísticos</vt:lpstr>
      <vt:lpstr>Otros rasgos lingüísticos</vt:lpstr>
      <vt:lpstr>Otros rasgos lingüísticos</vt:lpstr>
      <vt:lpstr>Una variedad de lengua propia</vt:lpstr>
      <vt:lpstr>Un detalle…</vt:lpstr>
      <vt:lpstr>Un detalle…</vt:lpstr>
      <vt:lpstr>¿Qué significa esto?</vt:lpstr>
      <vt:lpstr>¿Qué significa esto?</vt:lpstr>
      <vt:lpstr>¿Qué significa esto?</vt:lpstr>
      <vt:lpstr>¿Qué significa esto?</vt:lpstr>
      <vt:lpstr>¿Qué significa esto?</vt:lpstr>
      <vt:lpstr>PowerPoint Presentation</vt:lpstr>
      <vt:lpstr>Castellano mapuche: terminología</vt:lpstr>
      <vt:lpstr>Castellano mapuche: terminología</vt:lpstr>
      <vt:lpstr>Castellano mapuche: terminología</vt:lpstr>
      <vt:lpstr>Castellano mapuche: terminología</vt:lpstr>
      <vt:lpstr>Castellano mapuche: terminología</vt:lpstr>
      <vt:lpstr>PowerPoint Presentation</vt:lpstr>
      <vt:lpstr>El castellano mapuche: etnolecto legítimo</vt:lpstr>
      <vt:lpstr>El castellano mapuche: etnolecto legítimo</vt:lpstr>
      <vt:lpstr>El castellano mapuche: etnolecto legítimo</vt:lpstr>
      <vt:lpstr>El castellano mapuche: etnolecto legítimo</vt:lpstr>
      <vt:lpstr>El castellano mapuche: etnolecto legítimo</vt:lpstr>
      <vt:lpstr>El castellano mapuche: etnolecto legítimo</vt:lpstr>
      <vt:lpstr>El castellano mapuche: etnolecto legítimo</vt:lpstr>
      <vt:lpstr>El castellano mapuche: etnolecto legítimo</vt:lpstr>
      <vt:lpstr>El castellano mapuche: etnolecto legítimo</vt:lpstr>
      <vt:lpstr>El castellano mapuche: etnolecto legítimo</vt:lpstr>
      <vt:lpstr>El castellano mapuche: etnolecto legítimo</vt:lpstr>
      <vt:lpstr>El castellano mapuche: etnolecto legítimo</vt:lpstr>
      <vt:lpstr>El castellano mapuche: etnolecto legítimo</vt:lpstr>
      <vt:lpstr>El castellano mapuche: etnolecto legítimo</vt:lpstr>
      <vt:lpstr>¿Qué significa esto?</vt:lpstr>
      <vt:lpstr>Etnolecto, la variable negada Inconcordancia de número en hablantes mapuches monolingües en castellano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Etnolecto, la variable negada. Inconcordancia de número en hablantes mapuches monolingües en castellano.</dc:title>
  <dc:subject>Paper presented at the 20th International Conference of the Chilean Linguistics Society (SOCHIL), Concepción, Chile, 27-29 November 2013.</dc:subject>
  <dc:creator/>
  <dc:description>http://sadowsky.cl/</dc:description>
  <cp:lastModifiedBy/>
  <cp:revision>1</cp:revision>
  <dcterms:created xsi:type="dcterms:W3CDTF">2009-10-28T23:07:02Z</dcterms:created>
  <dcterms:modified xsi:type="dcterms:W3CDTF">2013-12-01T05:44:11Z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TC100738461033</vt:lpwstr>
  </property>
  <property fmtid="{D5CDD505-2E9C-101B-9397-08002B2CF9AE}" pid="3" name="_MarkAsFinal">
    <vt:bool>true</vt:bool>
  </property>
</Properties>
</file>